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58" r:id="rId10"/>
    <p:sldId id="271" r:id="rId11"/>
    <p:sldId id="261" r:id="rId12"/>
    <p:sldId id="263" r:id="rId13"/>
    <p:sldId id="262" r:id="rId14"/>
    <p:sldId id="273" r:id="rId15"/>
    <p:sldId id="259" r:id="rId16"/>
    <p:sldId id="260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69" autoAdjust="0"/>
    <p:restoredTop sz="94690" autoAdjust="0"/>
  </p:normalViewPr>
  <p:slideViewPr>
    <p:cSldViewPr>
      <p:cViewPr varScale="1">
        <p:scale>
          <a:sx n="70" d="100"/>
          <a:sy n="70" d="100"/>
        </p:scale>
        <p:origin x="-8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A8DA25-C13C-4F5B-BE1E-066B0B51E7C5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E11AB09-33BA-484E-B63B-CD2A184F3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F30D29-6BA2-4997-9F85-CE766B246D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1AB09-33BA-484E-B63B-CD2A184F3F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1AB09-33BA-484E-B63B-CD2A184F3F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1AB09-33BA-484E-B63B-CD2A184F3F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1AB09-33BA-484E-B63B-CD2A184F3F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1AB09-33BA-484E-B63B-CD2A184F3F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1AB09-33BA-484E-B63B-CD2A184F3F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1AB09-33BA-484E-B63B-CD2A184F3F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1AB09-33BA-484E-B63B-CD2A184F3F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A20AAF-7241-404A-9511-811958BEA3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1AB09-33BA-484E-B63B-CD2A184F3F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305A-3D4B-4A18-9B70-C4481E923E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305A-3D4B-4A18-9B70-C4481E923E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305A-3D4B-4A18-9B70-C4481E923E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305A-3D4B-4A18-9B70-C4481E923E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1AB09-33BA-484E-B63B-CD2A184F3F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E7ECC3-F132-4EB6-8046-C38AA4FD74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9C8A-61BF-4DAF-9B2D-6D86E7196504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55C0-51C2-4CF6-90F9-CF7508C56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FA5E-8C29-455A-993A-F1F77FEBB80E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173D-898A-4D4A-A8B5-F828532B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8AEB-8B81-4103-A5B5-4E8999B47A11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545A-5AEA-499B-9A55-DFE031A81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7DFA-CB75-412D-BEA4-E24AE60674A6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0716-5A8F-4A5E-BD55-3212FAAE0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F048-34F8-4A04-AE7E-99270EEBF281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ACE84-ACD5-44BA-95BA-0308120A9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5B8C-45FF-49E0-AFF8-5429E859B2EB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67016-973A-40C3-980A-EB5ABE029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34E3-671B-425A-AC07-D1715997A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E0DF-5A86-4930-8C9D-C2E65FE3CC81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253A-D289-4FBA-811E-D1B5A35EBAD0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8C5C-D6EE-4475-9B2A-D98528958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35B1-FB76-4A09-91A1-022810CE1CDA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0DF5-B747-4D4C-9585-0198DE0AB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D13C1-965D-41D1-9991-BD644D427F06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BC102-C5F7-40A8-8D5C-F70C3CC21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C0D7-68AF-42AB-93CD-19D98FB8AF03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EB47-D37E-4C50-BCB2-1A79E8268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962BAD-9646-46FD-9640-1D66979E0B7C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F874C-50FB-4C74-BA7A-39DC9FAE8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7" r:id="rId2"/>
    <p:sldLayoutId id="2147483864" r:id="rId3"/>
    <p:sldLayoutId id="2147483858" r:id="rId4"/>
    <p:sldLayoutId id="2147483865" r:id="rId5"/>
    <p:sldLayoutId id="2147483859" r:id="rId6"/>
    <p:sldLayoutId id="2147483860" r:id="rId7"/>
    <p:sldLayoutId id="2147483866" r:id="rId8"/>
    <p:sldLayoutId id="2147483867" r:id="rId9"/>
    <p:sldLayoutId id="2147483861" r:id="rId10"/>
    <p:sldLayoutId id="21474838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C01A22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A0141A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C01A22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C01A22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ascalsc.org/content/view/53/1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cat.cofc.edu/search/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Dongmei Cao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10/22/2008</a:t>
            </a:r>
            <a:br>
              <a:rPr lang="en-US" dirty="0" smtClean="0"/>
            </a:br>
            <a:r>
              <a:rPr lang="en-US" dirty="0" smtClean="0"/>
              <a:t>class blog: http://lib105fall08.blogspot.com/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4400" dirty="0" smtClean="0"/>
              <a:t>LIBRARY CATALOGS:</a:t>
            </a:r>
            <a:br>
              <a:rPr sz="4400" dirty="0" smtClean="0"/>
            </a:br>
            <a:r>
              <a:rPr sz="4400" dirty="0" smtClean="0"/>
              <a:t>CofC Lib Catalog, PASCAL Cat, and </a:t>
            </a:r>
            <a:r>
              <a:rPr sz="4400" dirty="0" err="1" smtClean="0"/>
              <a:t>WorldCat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CofC</a:t>
            </a:r>
            <a:r>
              <a:rPr lang="en-US" dirty="0" smtClean="0"/>
              <a:t> lib catalog: a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029200" cy="5029200"/>
          </a:xfrm>
        </p:spPr>
        <p:txBody>
          <a:bodyPr/>
          <a:lstStyle/>
          <a:p>
            <a:r>
              <a:rPr lang="en-US" b="1" dirty="0" smtClean="0"/>
              <a:t>title </a:t>
            </a:r>
          </a:p>
          <a:p>
            <a:pPr lvl="1"/>
            <a:r>
              <a:rPr lang="en-US" dirty="0" smtClean="0"/>
              <a:t>sometimes, a subtitle after a colon</a:t>
            </a:r>
          </a:p>
          <a:p>
            <a:r>
              <a:rPr lang="en-US" b="1" dirty="0" smtClean="0"/>
              <a:t>author(s)/editor(s)</a:t>
            </a:r>
          </a:p>
          <a:p>
            <a:pPr lvl="1"/>
            <a:r>
              <a:rPr lang="en-US" dirty="0" smtClean="0"/>
              <a:t>corporate author</a:t>
            </a:r>
          </a:p>
          <a:p>
            <a:r>
              <a:rPr lang="en-US" b="1" dirty="0" smtClean="0"/>
              <a:t>pub. info </a:t>
            </a:r>
          </a:p>
          <a:p>
            <a:pPr lvl="1"/>
            <a:r>
              <a:rPr lang="en-US" dirty="0" smtClean="0"/>
              <a:t>city, publisher, date of pub.</a:t>
            </a:r>
          </a:p>
          <a:p>
            <a:r>
              <a:rPr lang="en-US" b="1" dirty="0" smtClean="0"/>
              <a:t>location/call number/status</a:t>
            </a:r>
          </a:p>
          <a:p>
            <a:r>
              <a:rPr lang="en-US" dirty="0" smtClean="0"/>
              <a:t>phys. </a:t>
            </a:r>
            <a:r>
              <a:rPr lang="en-US" dirty="0" err="1" smtClean="0"/>
              <a:t>descrip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# of pp., # of ill., height</a:t>
            </a:r>
          </a:p>
          <a:p>
            <a:r>
              <a:rPr lang="en-US" b="1" dirty="0" smtClean="0"/>
              <a:t>LC subject headings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3581400"/>
            <a:ext cx="3450336" cy="2895600"/>
          </a:xfrm>
        </p:spPr>
        <p:txBody>
          <a:bodyPr/>
          <a:lstStyle/>
          <a:p>
            <a:r>
              <a:rPr lang="en-US" dirty="0" smtClean="0"/>
              <a:t>fields not always avail.</a:t>
            </a:r>
          </a:p>
          <a:p>
            <a:pPr lvl="1"/>
            <a:r>
              <a:rPr lang="en-US" sz="2600" dirty="0" smtClean="0"/>
              <a:t>contents</a:t>
            </a:r>
          </a:p>
          <a:p>
            <a:pPr lvl="1"/>
            <a:r>
              <a:rPr lang="en-US" sz="2600" dirty="0" smtClean="0"/>
              <a:t>links to more info online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b="1" dirty="0" smtClean="0"/>
              <a:t>PASCAL: </a:t>
            </a:r>
            <a:r>
              <a:rPr lang="en-US" b="1" u="sng" dirty="0" smtClean="0"/>
              <a:t>P</a:t>
            </a:r>
            <a:r>
              <a:rPr lang="en-US" dirty="0" smtClean="0"/>
              <a:t>artnership </a:t>
            </a:r>
            <a:r>
              <a:rPr lang="en-US" b="1" u="sng" dirty="0" smtClean="0"/>
              <a:t>A</a:t>
            </a:r>
            <a:r>
              <a:rPr lang="en-US" dirty="0" smtClean="0"/>
              <a:t>mong </a:t>
            </a:r>
            <a:r>
              <a:rPr lang="en-US" b="1" u="sng" dirty="0" smtClean="0"/>
              <a:t>S</a:t>
            </a:r>
            <a:r>
              <a:rPr lang="en-US" dirty="0" smtClean="0"/>
              <a:t>outh </a:t>
            </a:r>
            <a:r>
              <a:rPr lang="en-US" b="1" u="sng" dirty="0" smtClean="0"/>
              <a:t>C</a:t>
            </a:r>
            <a:r>
              <a:rPr lang="en-US" dirty="0" smtClean="0"/>
              <a:t>arolina </a:t>
            </a:r>
            <a:r>
              <a:rPr lang="en-US" b="1" u="sng" dirty="0" smtClean="0"/>
              <a:t>A</a:t>
            </a:r>
            <a:r>
              <a:rPr lang="en-US" dirty="0" smtClean="0"/>
              <a:t>cademic </a:t>
            </a:r>
            <a:r>
              <a:rPr lang="en-US" b="1" u="sng" dirty="0" smtClean="0"/>
              <a:t>L</a:t>
            </a:r>
            <a:r>
              <a:rPr lang="en-US" dirty="0" smtClean="0"/>
              <a:t>ibraries</a:t>
            </a:r>
          </a:p>
          <a:p>
            <a:r>
              <a:rPr lang="en-US" dirty="0" smtClean="0"/>
              <a:t>A union catalog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access to more resources</a:t>
            </a:r>
          </a:p>
          <a:p>
            <a:pPr lvl="1"/>
            <a:r>
              <a:rPr lang="en-US" dirty="0" smtClean="0"/>
              <a:t>resource sharing</a:t>
            </a:r>
          </a:p>
          <a:p>
            <a:r>
              <a:rPr lang="en-US" dirty="0" smtClean="0"/>
              <a:t>PASCAL Delivers (service): 5-day turn around </a:t>
            </a:r>
          </a:p>
          <a:p>
            <a:r>
              <a:rPr lang="en-US" dirty="0" smtClean="0"/>
              <a:t>Sept. 06, &gt;4 million </a:t>
            </a:r>
            <a:r>
              <a:rPr lang="en-US" dirty="0" smtClean="0"/>
              <a:t>(item records)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About Pascal Delivers</a:t>
            </a:r>
            <a:endParaRPr lang="en-US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PASCAL Cat/ </a:t>
            </a:r>
            <a:r>
              <a:rPr lang="en-US" dirty="0" smtClean="0"/>
              <a:t>PASCAL </a:t>
            </a:r>
            <a:r>
              <a:rPr dirty="0" smtClean="0"/>
              <a:t>Delivers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7391" t="27246" r="23478"/>
          <a:stretch>
            <a:fillRect/>
          </a:stretch>
        </p:blipFill>
        <p:spPr bwMode="auto">
          <a:xfrm>
            <a:off x="533400" y="457200"/>
            <a:ext cx="5181600" cy="3825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2209800" y="35052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 l="12500" r="15385" b="31069"/>
          <a:stretch>
            <a:fillRect/>
          </a:stretch>
        </p:blipFill>
        <p:spPr bwMode="auto">
          <a:xfrm>
            <a:off x="3810000" y="3200400"/>
            <a:ext cx="5181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791200" y="5181600"/>
            <a:ext cx="9144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"/>
            <a:ext cx="822960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495800" y="32766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3429000"/>
            <a:ext cx="9144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5334000"/>
            <a:ext cx="3886200" cy="121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53528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book is not available (e.g. checked out) at CofC Library, check PASCAL Cat to see if you can get it through PASCAL Delivers.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a </a:t>
            </a:r>
            <a:r>
              <a:rPr lang="en-US" b="1" dirty="0" smtClean="0"/>
              <a:t>title </a:t>
            </a:r>
            <a:r>
              <a:rPr lang="en-US" dirty="0" smtClean="0"/>
              <a:t>search: Health care reform now </a:t>
            </a:r>
            <a:br>
              <a:rPr lang="en-US" dirty="0" smtClean="0"/>
            </a:br>
            <a:r>
              <a:rPr lang="en-US" dirty="0" smtClean="0"/>
              <a:t>in our </a:t>
            </a:r>
            <a:r>
              <a:rPr lang="en-US" dirty="0" smtClean="0">
                <a:hlinkClick r:id="rId3"/>
              </a:rPr>
              <a:t>catalog</a:t>
            </a:r>
            <a:endParaRPr lang="en-US" dirty="0" smtClean="0"/>
          </a:p>
          <a:p>
            <a:r>
              <a:rPr lang="en-US" dirty="0" smtClean="0"/>
              <a:t>Click on the PASCAL Delivers logo</a:t>
            </a:r>
          </a:p>
          <a:p>
            <a:r>
              <a:rPr lang="en-US" dirty="0" smtClean="0"/>
              <a:t>Click on “Display Holdings of PASCAL </a:t>
            </a:r>
            <a:r>
              <a:rPr lang="en-US" dirty="0" err="1" smtClean="0"/>
              <a:t>Libs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Questions for you:</a:t>
            </a:r>
          </a:p>
          <a:p>
            <a:pPr lvl="1"/>
            <a:r>
              <a:rPr lang="en-US" dirty="0" smtClean="0"/>
              <a:t>Do we have this book in our catalog?</a:t>
            </a:r>
          </a:p>
          <a:p>
            <a:pPr lvl="1"/>
            <a:r>
              <a:rPr lang="en-US" dirty="0" smtClean="0"/>
              <a:t>How many PASCAL </a:t>
            </a:r>
            <a:r>
              <a:rPr lang="en-US" dirty="0" err="1" smtClean="0"/>
              <a:t>libs</a:t>
            </a:r>
            <a:r>
              <a:rPr lang="en-US" dirty="0" smtClean="0"/>
              <a:t> have the book available?</a:t>
            </a:r>
          </a:p>
          <a:p>
            <a:pPr lvl="1"/>
            <a:r>
              <a:rPr lang="en-US" dirty="0" smtClean="0"/>
              <a:t>Can you request the book through PASCAL Delivers if you need to?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time …</a:t>
            </a:r>
            <a:endParaRPr lang="en-US" dirty="0"/>
          </a:p>
        </p:txBody>
      </p:sp>
      <p:pic>
        <p:nvPicPr>
          <p:cNvPr id="4" name="Picture 4" descr="C:\Users\caod.COUGARS\AppData\Local\Microsoft\Windows\Temporary Internet Files\Content.IE5\YHT0G1K3\MCj007876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029200"/>
            <a:ext cx="2209800" cy="156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dirty="0" smtClean="0"/>
              <a:t>the world’s largest library network</a:t>
            </a:r>
          </a:p>
          <a:p>
            <a:r>
              <a:rPr lang="en-US" dirty="0" smtClean="0"/>
              <a:t>holdings of more than 10,000 libraries worldwide</a:t>
            </a:r>
          </a:p>
          <a:p>
            <a:r>
              <a:rPr lang="en-US" dirty="0" smtClean="0"/>
              <a:t>Why:</a:t>
            </a:r>
          </a:p>
          <a:p>
            <a:pPr lvl="1"/>
            <a:r>
              <a:rPr lang="en-US" dirty="0" smtClean="0"/>
              <a:t>Resource sharing</a:t>
            </a:r>
          </a:p>
          <a:p>
            <a:pPr lvl="1"/>
            <a:r>
              <a:rPr lang="en-US" dirty="0" smtClean="0"/>
              <a:t>Access to more</a:t>
            </a:r>
          </a:p>
          <a:p>
            <a:r>
              <a:rPr lang="en-US" dirty="0" smtClean="0"/>
              <a:t>Use ILL (</a:t>
            </a:r>
            <a:r>
              <a:rPr lang="en-US" dirty="0" err="1" smtClean="0"/>
              <a:t>InterLibrary</a:t>
            </a:r>
            <a:r>
              <a:rPr lang="en-US" dirty="0" smtClean="0"/>
              <a:t> Loan) to request books or articles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WorldCat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00200" y="2362200"/>
            <a:ext cx="838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67000" y="1981200"/>
            <a:ext cx="2057400" cy="38100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17391" t="27246" r="23478"/>
          <a:stretch>
            <a:fillRect/>
          </a:stretch>
        </p:blipFill>
        <p:spPr bwMode="auto">
          <a:xfrm>
            <a:off x="76200" y="152400"/>
            <a:ext cx="5181600" cy="3825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2590800" y="32004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r="45370"/>
          <a:stretch>
            <a:fillRect/>
          </a:stretch>
        </p:blipFill>
        <p:spPr bwMode="auto">
          <a:xfrm>
            <a:off x="4572000" y="1844040"/>
            <a:ext cx="449580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Do a </a:t>
            </a:r>
            <a:r>
              <a:rPr lang="en-US" b="1" dirty="0" smtClean="0"/>
              <a:t>keyword </a:t>
            </a:r>
            <a:r>
              <a:rPr lang="en-US" dirty="0" smtClean="0"/>
              <a:t>search (in </a:t>
            </a:r>
            <a:r>
              <a:rPr lang="en-US" u="sng" dirty="0" smtClean="0"/>
              <a:t>Basic </a:t>
            </a:r>
            <a:r>
              <a:rPr lang="en-US" u="sng" dirty="0" smtClean="0"/>
              <a:t>S</a:t>
            </a:r>
            <a:r>
              <a:rPr lang="en-US" u="sng" dirty="0" smtClean="0"/>
              <a:t>earch </a:t>
            </a:r>
            <a:r>
              <a:rPr lang="en-US" dirty="0" smtClean="0"/>
              <a:t>mode)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harlem</a:t>
            </a:r>
            <a:r>
              <a:rPr lang="en-US" dirty="0" smtClean="0"/>
              <a:t> renaissance (How many</a:t>
            </a:r>
            <a:r>
              <a:rPr lang="en-US" dirty="0" smtClean="0"/>
              <a:t> </a:t>
            </a:r>
            <a:r>
              <a:rPr lang="en-US" dirty="0" smtClean="0"/>
              <a:t>book </a:t>
            </a:r>
            <a:r>
              <a:rPr lang="en-US" dirty="0" smtClean="0"/>
              <a:t>records do you get?)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Click on</a:t>
            </a:r>
            <a:r>
              <a:rPr lang="en-US" dirty="0" smtClean="0"/>
              <a:t> the </a:t>
            </a:r>
            <a:r>
              <a:rPr lang="en-US" u="sng" dirty="0" smtClean="0"/>
              <a:t>Advanced Search </a:t>
            </a:r>
            <a:r>
              <a:rPr lang="en-US" dirty="0" smtClean="0"/>
              <a:t>tab </a:t>
            </a:r>
          </a:p>
          <a:p>
            <a:r>
              <a:rPr lang="en-US" dirty="0" smtClean="0"/>
              <a:t>Search </a:t>
            </a:r>
            <a:r>
              <a:rPr lang="en-US" dirty="0" err="1" smtClean="0"/>
              <a:t>harlem</a:t>
            </a:r>
            <a:r>
              <a:rPr lang="en-US" dirty="0" smtClean="0"/>
              <a:t> renaissance as a phrase (</a:t>
            </a:r>
            <a:r>
              <a:rPr lang="en-US" b="1" dirty="0" smtClean="0"/>
              <a:t>keyword</a:t>
            </a:r>
            <a:r>
              <a:rPr lang="en-US" dirty="0" smtClean="0"/>
              <a:t>): “</a:t>
            </a:r>
            <a:r>
              <a:rPr lang="en-US" dirty="0" err="1" smtClean="0"/>
              <a:t>harlem</a:t>
            </a:r>
            <a:r>
              <a:rPr lang="en-US" dirty="0" smtClean="0"/>
              <a:t> renaissance” (How many book records do you get?)</a:t>
            </a:r>
          </a:p>
          <a:p>
            <a:r>
              <a:rPr lang="en-US" dirty="0" smtClean="0"/>
              <a:t>Do a </a:t>
            </a:r>
            <a:r>
              <a:rPr lang="en-US" b="1" dirty="0" smtClean="0"/>
              <a:t>Subject Phrase </a:t>
            </a:r>
            <a:r>
              <a:rPr lang="en-US" dirty="0" smtClean="0"/>
              <a:t>search: </a:t>
            </a:r>
            <a:r>
              <a:rPr lang="en-US" dirty="0" err="1" smtClean="0"/>
              <a:t>harlem</a:t>
            </a:r>
            <a:r>
              <a:rPr lang="en-US" dirty="0" smtClean="0"/>
              <a:t> renaissance (How many book records do you get this time?)</a:t>
            </a:r>
            <a:endParaRPr lang="en-US" dirty="0" smtClean="0"/>
          </a:p>
          <a:p>
            <a:r>
              <a:rPr lang="en-US" dirty="0" smtClean="0"/>
              <a:t> Limit the above search to </a:t>
            </a:r>
            <a:r>
              <a:rPr lang="en-US" b="1" dirty="0" smtClean="0"/>
              <a:t>“I</a:t>
            </a:r>
            <a:r>
              <a:rPr lang="en-US" b="1" dirty="0" smtClean="0"/>
              <a:t>tems in my library”</a:t>
            </a:r>
            <a:r>
              <a:rPr lang="en-US" dirty="0" smtClean="0"/>
              <a:t> (How many book records do you get?)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time </a:t>
            </a:r>
            <a:r>
              <a:rPr lang="en-US" dirty="0" smtClean="0"/>
              <a:t>… in </a:t>
            </a:r>
            <a:r>
              <a:rPr lang="en-US" dirty="0" err="1" smtClean="0"/>
              <a:t>WorldCat</a:t>
            </a:r>
            <a:endParaRPr lang="en-US" dirty="0"/>
          </a:p>
        </p:txBody>
      </p:sp>
      <p:pic>
        <p:nvPicPr>
          <p:cNvPr id="4" name="Picture 4" descr="C:\Users\caod.COUGARS\AppData\Local\Microsoft\Windows\Temporary Internet Files\Content.IE5\YHT0G1K3\MCj007876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81000"/>
            <a:ext cx="1442442" cy="1020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CofC library catalog</a:t>
            </a:r>
          </a:p>
          <a:p>
            <a:r>
              <a:rPr lang="en-US" dirty="0" smtClean="0"/>
              <a:t>PASCAL Cat (and PASCAL Delivers)</a:t>
            </a:r>
          </a:p>
          <a:p>
            <a:r>
              <a:rPr lang="en-US" dirty="0" err="1" smtClean="0"/>
              <a:t>WorldCat</a:t>
            </a:r>
            <a:r>
              <a:rPr lang="en-US" dirty="0" smtClean="0"/>
              <a:t> (and </a:t>
            </a:r>
            <a:r>
              <a:rPr lang="en-US" dirty="0" err="1" smtClean="0"/>
              <a:t>InterLibrary</a:t>
            </a:r>
            <a:r>
              <a:rPr lang="en-US" dirty="0" smtClean="0"/>
              <a:t> Loan)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In this lecture, we’ll discuss</a:t>
            </a:r>
            <a:endParaRPr/>
          </a:p>
        </p:txBody>
      </p:sp>
      <p:pic>
        <p:nvPicPr>
          <p:cNvPr id="8196" name="Picture 4" descr="C:\Users\caod.COUGARS\AppData\Local\Microsoft\Windows\Temporary Internet Files\Content.IE5\EGDRPVS5\MCj007875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657600"/>
            <a:ext cx="2362200" cy="2693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online database that provides the citations and locations of all materials in a library </a:t>
            </a:r>
          </a:p>
          <a:p>
            <a:r>
              <a:rPr lang="en-US" dirty="0" smtClean="0"/>
              <a:t>Various library catalogs: </a:t>
            </a:r>
          </a:p>
          <a:p>
            <a:pPr lvl="1"/>
            <a:r>
              <a:rPr lang="en-US" dirty="0" smtClean="0"/>
              <a:t>different look (menus, record displays, commands)</a:t>
            </a:r>
          </a:p>
          <a:p>
            <a:pPr lvl="1"/>
            <a:r>
              <a:rPr lang="en-US" dirty="0" smtClean="0"/>
              <a:t>same structure, principles</a:t>
            </a:r>
          </a:p>
          <a:p>
            <a:r>
              <a:rPr lang="en-US" dirty="0" smtClean="0"/>
              <a:t>made up of bibliographic records</a:t>
            </a:r>
          </a:p>
          <a:p>
            <a:pPr lvl="1"/>
            <a:r>
              <a:rPr lang="en-US" dirty="0" smtClean="0"/>
              <a:t>bib. record: detailed </a:t>
            </a:r>
            <a:r>
              <a:rPr lang="en-US" dirty="0" err="1" smtClean="0"/>
              <a:t>descrip</a:t>
            </a:r>
            <a:r>
              <a:rPr lang="en-US" dirty="0" smtClean="0"/>
              <a:t>. of a book or other lib materials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</a:t>
            </a:r>
            <a:r>
              <a:rPr smtClean="0"/>
              <a:t>ibrary catalog?</a:t>
            </a:r>
            <a:endParaRPr lang="en-US" dirty="0"/>
          </a:p>
        </p:txBody>
      </p:sp>
      <p:pic>
        <p:nvPicPr>
          <p:cNvPr id="30722" name="Picture 2" descr="C:\Users\caod.COUGARS\AppData\Local\Microsoft\Windows\Temporary Internet Files\Content.IE5\YR5IM7EO\MCj00787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419600"/>
            <a:ext cx="753992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739140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CofC</a:t>
            </a:r>
            <a:r>
              <a:rPr lang="en-US" dirty="0" smtClean="0"/>
              <a:t> Lib </a:t>
            </a:r>
            <a:r>
              <a:rPr lang="en-US" dirty="0"/>
              <a:t>Catalog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2819400" y="4572000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8229600" cy="48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CofC</a:t>
            </a:r>
            <a:r>
              <a:rPr lang="en-US" dirty="0" smtClean="0"/>
              <a:t> Lib </a:t>
            </a:r>
            <a:r>
              <a:rPr lang="en-US" dirty="0"/>
              <a:t>Catalog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990600" y="2362200"/>
            <a:ext cx="533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1752600" y="2362200"/>
            <a:ext cx="533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2438400" y="2362200"/>
            <a:ext cx="533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3200400" y="2362200"/>
            <a:ext cx="533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800600" y="2971800"/>
            <a:ext cx="12192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8255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CofC</a:t>
            </a:r>
            <a:r>
              <a:rPr lang="en-US" dirty="0" smtClean="0"/>
              <a:t> Lib Catalog</a:t>
            </a:r>
            <a:endParaRPr lang="en-US" dirty="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76400" y="21336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3400" y="3733800"/>
            <a:ext cx="39624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524000" y="4953000"/>
            <a:ext cx="3581400" cy="641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Each type of search comes with </a:t>
            </a:r>
            <a:r>
              <a:rPr lang="en-US" dirty="0" smtClean="0"/>
              <a:t>tips </a:t>
            </a:r>
            <a:r>
              <a:rPr lang="en-US" dirty="0"/>
              <a:t>for effective searching.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CofC Libraries </a:t>
            </a:r>
            <a:r>
              <a:rPr lang="en-US" dirty="0"/>
              <a:t>Catalog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09600" y="3733800"/>
            <a:ext cx="1219200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143000" y="5334000"/>
            <a:ext cx="41148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You can limit your search to </a:t>
            </a:r>
            <a:r>
              <a:rPr lang="en-US" dirty="0" smtClean="0"/>
              <a:t>a particular library, or parts </a:t>
            </a:r>
            <a:r>
              <a:rPr lang="en-US" dirty="0"/>
              <a:t>of the </a:t>
            </a:r>
            <a:r>
              <a:rPr lang="en-US" dirty="0" smtClean="0"/>
              <a:t>libraries’ collections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A list of search results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90800" y="2362200"/>
            <a:ext cx="32766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62000" y="3429000"/>
            <a:ext cx="2057400" cy="1524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48000" y="3290887"/>
            <a:ext cx="1143000" cy="3667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71800" y="4267200"/>
            <a:ext cx="2667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publication info</a:t>
            </a:r>
            <a:endParaRPr lang="en-US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0" y="4495800"/>
            <a:ext cx="838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1524000" y="52578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0" y="5498068"/>
            <a:ext cx="5638800" cy="36933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505200" y="5119687"/>
            <a:ext cx="1219200" cy="3667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uthor(s)</a:t>
            </a:r>
            <a:endParaRPr lang="en-US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629400" y="5257800"/>
            <a:ext cx="1676400" cy="915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Location, </a:t>
            </a:r>
            <a:r>
              <a:rPr lang="en-US" dirty="0"/>
              <a:t>call </a:t>
            </a:r>
            <a:r>
              <a:rPr lang="en-US" dirty="0" smtClean="0"/>
              <a:t>number </a:t>
            </a:r>
            <a:r>
              <a:rPr lang="en-US" dirty="0"/>
              <a:t>&amp;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447800"/>
            <a:ext cx="8636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0" y="5257801"/>
            <a:ext cx="26670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+mn-cs"/>
              </a:rPr>
              <a:t>LC subject </a:t>
            </a:r>
            <a:r>
              <a:rPr lang="en-US" dirty="0">
                <a:latin typeface="+mn-lt"/>
                <a:cs typeface="+mn-cs"/>
              </a:rPr>
              <a:t>headings – </a:t>
            </a:r>
            <a:r>
              <a:rPr lang="en-US" dirty="0" smtClean="0">
                <a:latin typeface="+mn-lt"/>
                <a:cs typeface="+mn-cs"/>
              </a:rPr>
              <a:t>link </a:t>
            </a:r>
            <a:r>
              <a:rPr lang="en-US" dirty="0">
                <a:latin typeface="+mn-lt"/>
                <a:cs typeface="+mn-cs"/>
              </a:rPr>
              <a:t>you to similar </a:t>
            </a:r>
            <a:r>
              <a:rPr lang="en-US" dirty="0" smtClean="0">
                <a:latin typeface="+mn-lt"/>
                <a:cs typeface="+mn-cs"/>
              </a:rPr>
              <a:t>items on the subject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5105400"/>
            <a:ext cx="4038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0" y="3440668"/>
            <a:ext cx="28956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p</a:t>
            </a:r>
            <a:r>
              <a:rPr lang="en-US" dirty="0" smtClean="0">
                <a:latin typeface="+mn-lt"/>
                <a:cs typeface="+mn-cs"/>
              </a:rPr>
              <a:t>hysical description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3657600" y="3656011"/>
            <a:ext cx="1752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dirty="0" smtClean="0"/>
              <a:t>One bib. </a:t>
            </a:r>
            <a:r>
              <a:rPr lang="en-US" dirty="0" smtClean="0"/>
              <a:t>R</a:t>
            </a:r>
            <a:r>
              <a:rPr dirty="0" smtClean="0"/>
              <a:t>ecord (detail)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4419600"/>
            <a:ext cx="28956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+mn-cs"/>
              </a:rPr>
              <a:t>contents (not always avail.)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867400" y="2743200"/>
            <a:ext cx="3048000" cy="3667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l</a:t>
            </a:r>
            <a:r>
              <a:rPr lang="en-US" dirty="0" smtClean="0">
                <a:latin typeface="+mn-lt"/>
              </a:rPr>
              <a:t>ink(s) </a:t>
            </a:r>
            <a:r>
              <a:rPr lang="en-US" dirty="0">
                <a:latin typeface="+mn-lt"/>
              </a:rPr>
              <a:t>to more info online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9200" y="2819400"/>
            <a:ext cx="449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>
            <a:off x="1371600" y="4191000"/>
            <a:ext cx="304800" cy="8382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5" grpId="0" animBg="1"/>
      <p:bldP spid="16" grpId="3" animBg="1"/>
      <p:bldP spid="17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400</TotalTime>
  <Words>388</Words>
  <Application>Microsoft Office PowerPoint</Application>
  <PresentationFormat>On-screen Show (4:3)</PresentationFormat>
  <Paragraphs>92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LIBRARY CATALOGS: CofC Lib Catalog, PASCAL Cat, and WorldCat</vt:lpstr>
      <vt:lpstr>In this lecture, we’ll discuss</vt:lpstr>
      <vt:lpstr>What is a library catalog?</vt:lpstr>
      <vt:lpstr>CofC Lib Catalog</vt:lpstr>
      <vt:lpstr>CofC Lib Catalog</vt:lpstr>
      <vt:lpstr>CofC Lib Catalog</vt:lpstr>
      <vt:lpstr>CofC Libraries Catalog</vt:lpstr>
      <vt:lpstr>A list of search results</vt:lpstr>
      <vt:lpstr>One bib. Record (detail)</vt:lpstr>
      <vt:lpstr>CofC lib catalog: a recap</vt:lpstr>
      <vt:lpstr>PASCAL Cat/ PASCAL Delivers</vt:lpstr>
      <vt:lpstr>Slide 12</vt:lpstr>
      <vt:lpstr>Slide 13</vt:lpstr>
      <vt:lpstr>Hands on time …</vt:lpstr>
      <vt:lpstr>WorldCat</vt:lpstr>
      <vt:lpstr>Slide 16</vt:lpstr>
      <vt:lpstr>Hands on time … in WorldCat</vt:lpstr>
    </vt:vector>
  </TitlesOfParts>
  <Company>College of Charleston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catalog  (PASCAL Delivery, WorldCat)</dc:title>
  <dc:creator>Dongmei Cao</dc:creator>
  <cp:lastModifiedBy>Dongmei Cao</cp:lastModifiedBy>
  <cp:revision>49</cp:revision>
  <dcterms:created xsi:type="dcterms:W3CDTF">2008-01-15T21:38:51Z</dcterms:created>
  <dcterms:modified xsi:type="dcterms:W3CDTF">2009-10-22T20:35:40Z</dcterms:modified>
</cp:coreProperties>
</file>