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6" r:id="rId7"/>
    <p:sldId id="287" r:id="rId8"/>
    <p:sldId id="288" r:id="rId9"/>
    <p:sldId id="296" r:id="rId10"/>
    <p:sldId id="289" r:id="rId11"/>
    <p:sldId id="290" r:id="rId12"/>
    <p:sldId id="292" r:id="rId13"/>
    <p:sldId id="291" r:id="rId14"/>
    <p:sldId id="294" r:id="rId15"/>
    <p:sldId id="293" r:id="rId16"/>
    <p:sldId id="295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040DCFD-7C47-4C21-AD82-9AAEECF4C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75D70-6E55-4206-9943-DE57A419A1CA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1198B-B815-4581-A13C-D21A7229EA27}" type="slidenum">
              <a:rPr lang="en-US"/>
              <a:pPr/>
              <a:t>17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ED8DD-62FA-4C2B-BA0F-4AEF942D0CC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0DCFD-7C47-4C21-AD82-9AAEECF4C1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44DAB15-9E37-40A4-85DC-FAE6B1F946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9CD43-EAA6-41CC-BD4A-CEDED929EA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02344-DC2D-407D-8CA6-84C837953A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53271E5-8955-4512-A94D-BC3AE6DFC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239C874C-D19B-461E-93AD-E2385A1E65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006CC-B95B-41B4-BC4A-C897813CF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C8628-2CC9-47F8-BC4D-391CBFFBB8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6495B68-6A54-486A-9FE8-10B494A56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C50E2-0E39-4C78-A625-86619DCB4E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6AFBDE4-8C7F-4AC3-9DF3-517B24B8D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C801976-1827-4B60-B2C8-70C540993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DEF91C-7406-4D20-A148-3341E50B0D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library.cofc.edu/citationstyl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295400"/>
            <a:ext cx="6172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Plagiarism &amp; Documenting Sources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343400"/>
            <a:ext cx="6400800" cy="1752600"/>
          </a:xfrm>
        </p:spPr>
        <p:txBody>
          <a:bodyPr/>
          <a:lstStyle/>
          <a:p>
            <a:pPr algn="r">
              <a:defRPr/>
            </a:pPr>
            <a:r>
              <a:rPr lang="en-US" dirty="0" smtClean="0"/>
              <a:t>Class blog</a:t>
            </a:r>
            <a:r>
              <a:rPr lang="en-US" smtClean="0"/>
              <a:t>: </a:t>
            </a:r>
            <a:r>
              <a:rPr lang="en-US" smtClean="0"/>
              <a:t>lib105fall09.blogspot.com</a:t>
            </a:r>
            <a:endParaRPr lang="en-US" dirty="0" smtClean="0"/>
          </a:p>
          <a:p>
            <a:pPr algn="r" eaLnBrk="1" hangingPunct="1">
              <a:defRPr/>
            </a:pPr>
            <a:r>
              <a:rPr lang="en-US" dirty="0" smtClean="0"/>
              <a:t>caod@cofc.edu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rules for how to arrange details like </a:t>
            </a:r>
            <a:r>
              <a:rPr lang="en-US" b="1" dirty="0" smtClean="0"/>
              <a:t>author, title, publication date, retrieval date</a:t>
            </a:r>
            <a:r>
              <a:rPr lang="en-US" dirty="0" smtClean="0"/>
              <a:t>, etc. </a:t>
            </a:r>
          </a:p>
          <a:p>
            <a:r>
              <a:rPr lang="en-US" dirty="0" smtClean="0"/>
              <a:t>details may vary depending on </a:t>
            </a:r>
            <a:r>
              <a:rPr lang="en-US" u="sng" dirty="0" smtClean="0"/>
              <a:t>what</a:t>
            </a:r>
            <a:r>
              <a:rPr lang="en-US" dirty="0" smtClean="0"/>
              <a:t> you are citing:</a:t>
            </a:r>
          </a:p>
          <a:p>
            <a:pPr lvl="1"/>
            <a:r>
              <a:rPr lang="en-US" b="1" dirty="0" smtClean="0"/>
              <a:t>Books </a:t>
            </a:r>
            <a:endParaRPr lang="en-US" dirty="0" smtClean="0"/>
          </a:p>
          <a:p>
            <a:pPr lvl="1"/>
            <a:r>
              <a:rPr lang="en-US" b="1" dirty="0" smtClean="0"/>
              <a:t>Articles from print journals or newspapers </a:t>
            </a:r>
            <a:endParaRPr lang="en-US" dirty="0" smtClean="0"/>
          </a:p>
          <a:p>
            <a:pPr lvl="1"/>
            <a:r>
              <a:rPr lang="en-US" b="1" dirty="0" smtClean="0"/>
              <a:t>Articles obtained from databases</a:t>
            </a:r>
            <a:r>
              <a:rPr lang="en-US" dirty="0" smtClean="0"/>
              <a:t> like Academic Search Premier or </a:t>
            </a:r>
            <a:r>
              <a:rPr lang="en-US" dirty="0" err="1" smtClean="0"/>
              <a:t>PsycINFO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Web sites</a:t>
            </a:r>
          </a:p>
          <a:p>
            <a:r>
              <a:rPr lang="en-US" dirty="0" smtClean="0"/>
              <a:t>style guides available online or at the libraries</a:t>
            </a:r>
          </a:p>
          <a:p>
            <a:r>
              <a:rPr lang="en-US" dirty="0" smtClean="0"/>
              <a:t>ask a librarian for help</a:t>
            </a:r>
          </a:p>
          <a:p>
            <a:endParaRPr lang="en-US" dirty="0" smtClean="0"/>
          </a:p>
        </p:txBody>
      </p:sp>
      <p:pic>
        <p:nvPicPr>
          <p:cNvPr id="77826" name="Picture 2" descr="C:\Users\caod.COUGARS\AppData\Local\Microsoft\Windows\Temporary Internet Files\Content.IE5\I77CZWOE\MCj00786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800600"/>
            <a:ext cx="472316" cy="14337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MLA: cite a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Author’s name. </a:t>
            </a:r>
            <a:r>
              <a:rPr lang="en-US" i="1" dirty="0" smtClean="0"/>
              <a:t>Title of Book</a:t>
            </a:r>
            <a:r>
              <a:rPr lang="en-US" dirty="0" smtClean="0"/>
              <a:t>. Publication</a:t>
            </a:r>
          </a:p>
          <a:p>
            <a:pPr>
              <a:buNone/>
            </a:pPr>
            <a:r>
              <a:rPr lang="en-US" dirty="0" smtClean="0"/>
              <a:t>        Information. Print.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Zerby</a:t>
            </a:r>
            <a:r>
              <a:rPr lang="en-US" dirty="0" smtClean="0"/>
              <a:t>, Chuck. </a:t>
            </a:r>
            <a:r>
              <a:rPr lang="en-US" i="1" dirty="0" smtClean="0"/>
              <a:t>Devil’s Details: A History of      </a:t>
            </a:r>
          </a:p>
          <a:p>
            <a:pPr>
              <a:buNone/>
            </a:pPr>
            <a:r>
              <a:rPr lang="en-US" i="1" dirty="0" smtClean="0"/>
              <a:t>        Footnotes</a:t>
            </a:r>
            <a:r>
              <a:rPr lang="en-US" dirty="0" smtClean="0"/>
              <a:t>. Montpelier: Invisible Cities Press,</a:t>
            </a:r>
          </a:p>
          <a:p>
            <a:pPr>
              <a:buNone/>
            </a:pPr>
            <a:r>
              <a:rPr lang="en-US" dirty="0" smtClean="0"/>
              <a:t>        2002. Print.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MLA: cite a journal article (continuous pagination)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Author’s name. "Title of Article." Publication    </a:t>
            </a:r>
          </a:p>
          <a:p>
            <a:pPr>
              <a:buNone/>
            </a:pPr>
            <a:r>
              <a:rPr lang="en-US" dirty="0" smtClean="0"/>
              <a:t>        information. Print.</a:t>
            </a:r>
          </a:p>
          <a:p>
            <a:endParaRPr lang="en-US" b="1" dirty="0" smtClean="0"/>
          </a:p>
          <a:p>
            <a:r>
              <a:rPr lang="en-US" dirty="0" smtClean="0"/>
              <a:t>Johnson, Catherine A. and Wendy M. Duffy.  </a:t>
            </a:r>
          </a:p>
          <a:p>
            <a:pPr>
              <a:buNone/>
            </a:pPr>
            <a:r>
              <a:rPr lang="en-US" dirty="0" smtClean="0"/>
              <a:t>        “Chatting Up the Archivist: Social Capital and </a:t>
            </a:r>
          </a:p>
          <a:p>
            <a:pPr>
              <a:buNone/>
            </a:pPr>
            <a:r>
              <a:rPr lang="en-US" dirty="0" smtClean="0"/>
              <a:t>        Archival Researcher.” </a:t>
            </a:r>
            <a:r>
              <a:rPr lang="en-US" i="1" dirty="0" smtClean="0"/>
              <a:t>American Archivist</a:t>
            </a:r>
            <a:r>
              <a:rPr lang="en-US" dirty="0" smtClean="0"/>
              <a:t> 68 </a:t>
            </a:r>
          </a:p>
          <a:p>
            <a:pPr>
              <a:buNone/>
            </a:pPr>
            <a:r>
              <a:rPr lang="en-US" dirty="0" smtClean="0"/>
              <a:t>        (2005): 113-29. Print.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no issue number in the citation.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MLA: cite a journal article (continuous pagination, full text from subscription database)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Author(s). "Title of Article." Publication </a:t>
            </a:r>
          </a:p>
          <a:p>
            <a:pPr>
              <a:buNone/>
            </a:pPr>
            <a:r>
              <a:rPr lang="en-US" dirty="0" smtClean="0"/>
              <a:t>        information. </a:t>
            </a:r>
            <a:r>
              <a:rPr lang="en-US" i="1" dirty="0" smtClean="0"/>
              <a:t>Database name</a:t>
            </a:r>
            <a:r>
              <a:rPr lang="en-US" dirty="0" smtClean="0"/>
              <a:t>. Web. Access </a:t>
            </a:r>
          </a:p>
          <a:p>
            <a:pPr>
              <a:buNone/>
            </a:pPr>
            <a:r>
              <a:rPr lang="en-US" dirty="0" smtClean="0"/>
              <a:t>	     date.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Elliott, Stephen N., Nan </a:t>
            </a:r>
            <a:r>
              <a:rPr lang="en-US" dirty="0" err="1" smtClean="0"/>
              <a:t>Huai</a:t>
            </a:r>
            <a:r>
              <a:rPr lang="en-US" dirty="0" smtClean="0"/>
              <a:t>, and Andrew T. </a:t>
            </a:r>
          </a:p>
          <a:p>
            <a:pPr>
              <a:buNone/>
            </a:pPr>
            <a:r>
              <a:rPr lang="en-US" dirty="0" smtClean="0"/>
              <a:t>        Roach. “Universal and Early Screening for   </a:t>
            </a:r>
            <a:br>
              <a:rPr lang="en-US" dirty="0" smtClean="0"/>
            </a:br>
            <a:r>
              <a:rPr lang="en-US" dirty="0" smtClean="0"/>
              <a:t>     Educational Difficulties: Current and Future   </a:t>
            </a:r>
          </a:p>
          <a:p>
            <a:pPr>
              <a:buNone/>
            </a:pPr>
            <a:r>
              <a:rPr lang="en-US" dirty="0" smtClean="0"/>
              <a:t>        Approaches.” </a:t>
            </a:r>
            <a:r>
              <a:rPr lang="en-US" i="1" dirty="0" smtClean="0"/>
              <a:t>Journal of School Psychology</a:t>
            </a:r>
            <a:r>
              <a:rPr lang="en-US" dirty="0" smtClean="0"/>
              <a:t> 45  </a:t>
            </a:r>
          </a:p>
          <a:p>
            <a:pPr>
              <a:buNone/>
            </a:pPr>
            <a:r>
              <a:rPr lang="en-US" dirty="0" smtClean="0"/>
              <a:t>        (2007): 137-61. </a:t>
            </a:r>
            <a:r>
              <a:rPr lang="en-US" i="1" dirty="0" smtClean="0"/>
              <a:t>Science Direct</a:t>
            </a:r>
            <a:r>
              <a:rPr lang="en-US" dirty="0" smtClean="0"/>
              <a:t>. Web. 25 May    </a:t>
            </a:r>
          </a:p>
          <a:p>
            <a:pPr>
              <a:buNone/>
            </a:pPr>
            <a:r>
              <a:rPr lang="en-US" dirty="0" smtClean="0"/>
              <a:t>        2007.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MLA: cite a journal article (non-continuous pagination, that pages each issue separately)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Author(s). "Title of Article." Publication </a:t>
            </a:r>
          </a:p>
          <a:p>
            <a:pPr>
              <a:buNone/>
            </a:pPr>
            <a:r>
              <a:rPr lang="en-US" dirty="0" smtClean="0"/>
              <a:t>        information. Print.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Mehta, </a:t>
            </a:r>
            <a:r>
              <a:rPr lang="en-US" dirty="0" err="1" smtClean="0"/>
              <a:t>Shreefal</a:t>
            </a:r>
            <a:r>
              <a:rPr lang="en-US" dirty="0" smtClean="0"/>
              <a:t> and Lois S. Peters. “Outsourcing </a:t>
            </a:r>
          </a:p>
          <a:p>
            <a:pPr>
              <a:buNone/>
            </a:pPr>
            <a:r>
              <a:rPr lang="en-US" dirty="0" smtClean="0"/>
              <a:t>        a Core Competency.” </a:t>
            </a:r>
            <a:r>
              <a:rPr lang="en-US" i="1" dirty="0" smtClean="0"/>
              <a:t>Research Technology </a:t>
            </a:r>
          </a:p>
          <a:p>
            <a:pPr>
              <a:buNone/>
            </a:pPr>
            <a:r>
              <a:rPr lang="en-US" i="1" dirty="0" smtClean="0"/>
              <a:t>        Management</a:t>
            </a:r>
            <a:r>
              <a:rPr lang="en-US" dirty="0" smtClean="0"/>
              <a:t> 50.3 (2007): 28-34. Print.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issue number is given.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MLA: cite a magazine article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Author(s). “Title of article.” Publication </a:t>
            </a:r>
          </a:p>
          <a:p>
            <a:pPr>
              <a:buNone/>
            </a:pPr>
            <a:r>
              <a:rPr lang="en-US" dirty="0" smtClean="0"/>
              <a:t>	     information. Print.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Manley, Will. “Will’s World: Confessions of a </a:t>
            </a:r>
          </a:p>
          <a:p>
            <a:pPr>
              <a:buNone/>
            </a:pPr>
            <a:r>
              <a:rPr lang="en-US" dirty="0" smtClean="0"/>
              <a:t>        Footnote Enthusiast.” </a:t>
            </a:r>
            <a:r>
              <a:rPr lang="en-US" i="1" dirty="0" smtClean="0"/>
              <a:t>American Libraries </a:t>
            </a:r>
          </a:p>
          <a:p>
            <a:pPr>
              <a:buNone/>
            </a:pPr>
            <a:r>
              <a:rPr lang="en-US" dirty="0" smtClean="0"/>
              <a:t>        Mar. 2006: 96. Print.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Keep in mind, when you document works in an </a:t>
            </a:r>
            <a:r>
              <a:rPr lang="en-US" b="1" dirty="0" smtClean="0"/>
              <a:t>magazine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do not cite the volume and issue numbers</a:t>
            </a:r>
            <a:r>
              <a:rPr lang="en-US" dirty="0" smtClean="0"/>
              <a:t>, even if they are printed in the issue.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MLA: cite a web site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Editor(s). </a:t>
            </a:r>
            <a:r>
              <a:rPr lang="en-US" i="1" dirty="0" smtClean="0"/>
              <a:t>Web site name</a:t>
            </a:r>
            <a:r>
              <a:rPr lang="en-US" dirty="0" smtClean="0"/>
              <a:t>. Electronic publication </a:t>
            </a:r>
          </a:p>
          <a:p>
            <a:pPr>
              <a:buNone/>
            </a:pPr>
            <a:r>
              <a:rPr lang="en-US" dirty="0" smtClean="0"/>
              <a:t>	     information. Date of access.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Clarke, Andy. </a:t>
            </a:r>
            <a:r>
              <a:rPr lang="en-US" i="1" dirty="0" smtClean="0"/>
              <a:t>Accessibility Footnotes: And All </a:t>
            </a:r>
          </a:p>
          <a:p>
            <a:pPr>
              <a:buNone/>
            </a:pPr>
            <a:r>
              <a:rPr lang="en-US" i="1" dirty="0" smtClean="0"/>
              <a:t>	     That Malarkey</a:t>
            </a:r>
            <a:r>
              <a:rPr lang="en-US" dirty="0" smtClean="0"/>
              <a:t>. 2006. Andy Clarke Stuff and </a:t>
            </a:r>
          </a:p>
          <a:p>
            <a:pPr>
              <a:buNone/>
            </a:pPr>
            <a:r>
              <a:rPr lang="en-US" dirty="0" smtClean="0"/>
              <a:t>        Nonsense. 29 May 2007.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Note: </a:t>
            </a:r>
            <a:r>
              <a:rPr lang="en-US" dirty="0" err="1" smtClean="0"/>
              <a:t>elec</a:t>
            </a:r>
            <a:r>
              <a:rPr lang="en-US" dirty="0" smtClean="0"/>
              <a:t> publication info, </a:t>
            </a:r>
            <a:r>
              <a:rPr lang="en-US" dirty="0" err="1" smtClean="0"/>
              <a:t>includ</a:t>
            </a:r>
            <a:r>
              <a:rPr lang="en-US" dirty="0" smtClean="0"/>
              <a:t>. version number, date of elec. pub. or of the latest update, and name of any sponsoring institution or org.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 smtClean="0">
                <a:ea typeface="宋体" charset="-122"/>
              </a:rPr>
              <a:t>Let's wrap up the process of u</a:t>
            </a:r>
            <a:r>
              <a:rPr lang="en-US" dirty="0" smtClean="0"/>
              <a:t>tilizing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7467600" cy="259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Give credit to your sources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Lifting material directly from any source without giving credit to the original author or creator is dishonest and risky.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Use a recognized style guide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Consistency in citing sources is an expectation for academic work.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this lesson, we’ll discuss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Plagiarism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Documenting 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Various Citation Styles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MLA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part of the 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communicate and support your conclusions</a:t>
            </a:r>
          </a:p>
          <a:p>
            <a:pPr lvl="1"/>
            <a:r>
              <a:rPr lang="en-US" b="1" dirty="0" smtClean="0"/>
              <a:t>utilizing info</a:t>
            </a:r>
          </a:p>
          <a:p>
            <a:pPr lvl="1"/>
            <a:r>
              <a:rPr lang="en-US" dirty="0" smtClean="0"/>
              <a:t>citing sources gathered during your research helps you build your argument</a:t>
            </a:r>
          </a:p>
          <a:p>
            <a:r>
              <a:rPr lang="en-US" dirty="0" smtClean="0"/>
              <a:t>Incorporating the work of others is acceptable in academic writing</a:t>
            </a:r>
          </a:p>
          <a:p>
            <a:pPr lvl="1"/>
            <a:r>
              <a:rPr lang="en-US" dirty="0" smtClean="0"/>
              <a:t>let your audiences know when you are using someone else's ideas</a:t>
            </a:r>
          </a:p>
          <a:p>
            <a:pPr lvl="1"/>
            <a:r>
              <a:rPr lang="en-US" dirty="0" smtClean="0"/>
              <a:t>where you found that info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stealing words, ideas that belongs to someone else</a:t>
            </a:r>
          </a:p>
          <a:p>
            <a:pPr lvl="1"/>
            <a:r>
              <a:rPr lang="en-US" dirty="0" smtClean="0"/>
              <a:t>borrowing the idea or opinion of someone else w/o giving credit;</a:t>
            </a:r>
          </a:p>
          <a:p>
            <a:pPr lvl="1"/>
            <a:r>
              <a:rPr lang="en-US" dirty="0" smtClean="0"/>
              <a:t>restating or paraphrasing a passage w/o citing the original author;</a:t>
            </a:r>
          </a:p>
          <a:p>
            <a:pPr lvl="1"/>
            <a:r>
              <a:rPr lang="en-US" dirty="0" smtClean="0"/>
              <a:t>borrowing facts or statistics that are not common knowledge w/o proper acknowledgement.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Plagiarism: why should </a:t>
            </a:r>
            <a:r>
              <a:rPr lang="en-US" i="1" dirty="0" smtClean="0"/>
              <a:t>you</a:t>
            </a:r>
            <a:r>
              <a:rPr lang="en-US" dirty="0" smtClean="0"/>
              <a:t> care?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3200400"/>
            <a:ext cx="3657600" cy="3048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If you use someone else's ideas, give them credit. </a:t>
            </a:r>
          </a:p>
          <a:p>
            <a:pPr lvl="1"/>
            <a:r>
              <a:rPr lang="en-US" dirty="0" smtClean="0"/>
              <a:t>You cheat yourself when you substitute someone else's work for your own.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1478280"/>
          </a:xfrm>
        </p:spPr>
        <p:txBody>
          <a:bodyPr/>
          <a:lstStyle/>
          <a:p>
            <a:r>
              <a:rPr lang="en-US" b="0" dirty="0" smtClean="0"/>
              <a:t>Do the </a:t>
            </a:r>
            <a:r>
              <a:rPr lang="en-US" b="0" i="1" dirty="0" smtClean="0"/>
              <a:t>right thing </a:t>
            </a:r>
            <a:r>
              <a:rPr lang="en-US" b="0" dirty="0" smtClean="0"/>
              <a:t>with your research and writing.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1478280"/>
          </a:xfrm>
        </p:spPr>
        <p:txBody>
          <a:bodyPr/>
          <a:lstStyle/>
          <a:p>
            <a:r>
              <a:rPr lang="en-US" b="0" dirty="0" smtClean="0"/>
              <a:t>Avoid the consequences for doing the </a:t>
            </a:r>
            <a:r>
              <a:rPr lang="en-US" b="0" i="1" dirty="0" smtClean="0"/>
              <a:t>wrong thing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Colleges and universities have policies regarding plagiarism …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plain English</a:t>
            </a:r>
            <a:r>
              <a:rPr lang="en-US" dirty="0" smtClean="0"/>
              <a:t>, if you're caught plagiarizing or cheating, you could receive</a:t>
            </a:r>
          </a:p>
          <a:p>
            <a:pPr lvl="1"/>
            <a:r>
              <a:rPr lang="en-US" dirty="0" smtClean="0"/>
              <a:t>additional work to make up for the plagiarized project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F</a:t>
            </a:r>
            <a:r>
              <a:rPr lang="en-US" dirty="0" smtClean="0"/>
              <a:t> for the course</a:t>
            </a:r>
          </a:p>
          <a:p>
            <a:pPr lvl="1"/>
            <a:r>
              <a:rPr lang="en-US" dirty="0" smtClean="0"/>
              <a:t>suspension from the college/</a:t>
            </a:r>
            <a:r>
              <a:rPr lang="en-US" dirty="0" err="1" smtClean="0"/>
              <a:t>univ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6802" name="Picture 2" descr="C:\Users\caod.COUGARS\AppData\Local\Microsoft\Windows\Temporary Internet Files\Content.IE5\I77CZWOE\MCj007873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029200"/>
            <a:ext cx="619092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careful notes, write down the citation for the source, and indicate page numbers.</a:t>
            </a:r>
          </a:p>
          <a:p>
            <a:pPr lvl="0"/>
            <a:r>
              <a:rPr lang="en-US" dirty="0" smtClean="0"/>
              <a:t>Use quotations when copying the words of an author.</a:t>
            </a:r>
          </a:p>
          <a:p>
            <a:pPr lvl="0"/>
            <a:r>
              <a:rPr lang="en-US" dirty="0" smtClean="0"/>
              <a:t>Give credit to the original author in the text and bibliography of your paper.</a:t>
            </a:r>
          </a:p>
          <a:p>
            <a:pPr lvl="0"/>
            <a:r>
              <a:rPr lang="en-US" dirty="0" smtClean="0"/>
              <a:t>Don’t procrastinate. </a:t>
            </a:r>
          </a:p>
          <a:p>
            <a:pPr lvl="1"/>
            <a:r>
              <a:rPr lang="en-US" dirty="0" smtClean="0"/>
              <a:t>You are more likely to plagiarize--either accidentally or on purpose--when you are in a rush.</a:t>
            </a:r>
          </a:p>
          <a:p>
            <a:endParaRPr lang="en-US" dirty="0"/>
          </a:p>
        </p:txBody>
      </p:sp>
      <p:pic>
        <p:nvPicPr>
          <p:cNvPr id="75778" name="Picture 2" descr="C:\Users\caod.COUGARS\AppData\Local\Microsoft\Windows\Temporary Internet Files\Content.IE5\YR5IM7EO\MCj007870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1600"/>
            <a:ext cx="1125943" cy="13793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give credit?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Citations!!!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give credit to your sources, you should use a recognized </a:t>
            </a:r>
            <a:r>
              <a:rPr lang="en-US" b="1" dirty="0" smtClean="0"/>
              <a:t>citation style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APA, MLA, Chicago, CSE, etc.</a:t>
            </a:r>
          </a:p>
          <a:p>
            <a:pPr lvl="1"/>
            <a:r>
              <a:rPr lang="en-US" dirty="0" smtClean="0">
                <a:hlinkClick r:id="rId3"/>
              </a:rPr>
              <a:t>Citation Styles subject guide</a:t>
            </a:r>
            <a:endParaRPr lang="en-US" dirty="0" smtClean="0"/>
          </a:p>
          <a:p>
            <a:r>
              <a:rPr lang="en-US" dirty="0" smtClean="0"/>
              <a:t>For this class,</a:t>
            </a:r>
          </a:p>
          <a:p>
            <a:pPr lvl="1"/>
            <a:r>
              <a:rPr lang="en-US" b="1" dirty="0" smtClean="0"/>
              <a:t>MLA</a:t>
            </a:r>
            <a:r>
              <a:rPr lang="en-US" dirty="0" smtClean="0"/>
              <a:t> (Modern Language Association)</a:t>
            </a:r>
          </a:p>
          <a:p>
            <a:pPr lvl="1"/>
            <a:r>
              <a:rPr lang="en-US" b="1" i="1" dirty="0" smtClean="0"/>
              <a:t>MLA Handbook for Writers of Research Papers</a:t>
            </a:r>
          </a:p>
          <a:p>
            <a:pPr lvl="2"/>
            <a:r>
              <a:rPr lang="en-US" dirty="0" smtClean="0"/>
              <a:t>CIRC &amp; RESERVES</a:t>
            </a:r>
            <a:br>
              <a:rPr lang="en-US" dirty="0" smtClean="0"/>
            </a:br>
            <a:r>
              <a:rPr lang="en-US" dirty="0" smtClean="0"/>
              <a:t>REF </a:t>
            </a:r>
          </a:p>
          <a:p>
            <a:pPr lvl="2"/>
            <a:r>
              <a:rPr lang="en-US" dirty="0" smtClean="0"/>
              <a:t>LB 2369 .G53 2009</a:t>
            </a:r>
          </a:p>
        </p:txBody>
      </p:sp>
      <p:pic>
        <p:nvPicPr>
          <p:cNvPr id="74754" name="Picture 2" descr="C:\Users\caod.COUGARS\AppData\Local\Microsoft\Windows\Temporary Internet Files\Content.IE5\YR5IM7EO\MCj007871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4682" y="5105400"/>
            <a:ext cx="653951" cy="15861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Things are considered “common knowledge” do not need to be cited. 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smtClean="0"/>
              <a:t>.g</a:t>
            </a:r>
            <a:r>
              <a:rPr lang="en-US" dirty="0" smtClean="0"/>
              <a:t>. George Washington was the first President of the United States of America.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545</TotalTime>
  <Words>645</Words>
  <Application>Microsoft Office PowerPoint</Application>
  <PresentationFormat>On-screen Show (4:3)</PresentationFormat>
  <Paragraphs>131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Plagiarism &amp; Documenting Sources</vt:lpstr>
      <vt:lpstr>In this lesson, we’ll discuss</vt:lpstr>
      <vt:lpstr>Final part of the research process</vt:lpstr>
      <vt:lpstr>Plagiarism</vt:lpstr>
      <vt:lpstr>Plagiarism: why should you care? </vt:lpstr>
      <vt:lpstr>Consequences of plagiarism</vt:lpstr>
      <vt:lpstr>Avoid plagiarism </vt:lpstr>
      <vt:lpstr>How do you give credit?</vt:lpstr>
      <vt:lpstr>Common knowledge</vt:lpstr>
      <vt:lpstr>Style Guides</vt:lpstr>
      <vt:lpstr>MLA: cite a book</vt:lpstr>
      <vt:lpstr>MLA: cite a journal article (continuous pagination) </vt:lpstr>
      <vt:lpstr>MLA: cite a journal article (continuous pagination, full text from subscription database) </vt:lpstr>
      <vt:lpstr>MLA: cite a journal article (non-continuous pagination, that pages each issue separately) </vt:lpstr>
      <vt:lpstr>MLA: cite a magazine article  </vt:lpstr>
      <vt:lpstr>MLA: cite a web site  </vt:lpstr>
      <vt:lpstr>Let's wrap up the process of utilizing</vt:lpstr>
    </vt:vector>
  </TitlesOfParts>
  <Company>Univ. of S.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 Evaluation</dc:title>
  <dc:creator>Cao, Dongmei</dc:creator>
  <cp:lastModifiedBy>CofC Student</cp:lastModifiedBy>
  <cp:revision>49</cp:revision>
  <dcterms:created xsi:type="dcterms:W3CDTF">2008-02-13T03:02:10Z</dcterms:created>
  <dcterms:modified xsi:type="dcterms:W3CDTF">2009-11-30T20:03:24Z</dcterms:modified>
</cp:coreProperties>
</file>