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4" r:id="rId9"/>
    <p:sldId id="285" r:id="rId10"/>
    <p:sldId id="286" r:id="rId11"/>
    <p:sldId id="287" r:id="rId12"/>
    <p:sldId id="282" r:id="rId13"/>
    <p:sldId id="28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640EDF6-527A-4ED1-AC4D-CAEB9DAE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B9BCA-68B8-4641-A4D0-675BC665B031}" type="slidenum">
              <a:rPr lang="en-US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6162A7-EC9D-467D-BF4A-4CD775638606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5A40E-0638-40BB-ABB8-FD59DFE318F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65AE3-9FAE-47BF-926F-07EDC35C7610}" type="slidenum">
              <a:rPr lang="en-US"/>
              <a:pPr/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CDC85D-6B11-4AFF-A63C-86938CFA3C78}" type="slidenum">
              <a:rPr lang="en-US"/>
              <a:pPr/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FCFBB-CEFF-4DA1-8743-2235350B9ECA}" type="slidenum">
              <a:rPr lang="en-US"/>
              <a:pPr/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8EA9F-EDEC-4F0B-922E-29E9AB42AB3E}" type="slidenum">
              <a:rPr lang="en-US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3ADCD-AC34-48AC-B6DC-65248B296CD0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E4B20-BED7-4400-B079-A3877C39864A}" type="slidenum">
              <a:rPr lang="en-US"/>
              <a:pPr/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01F36-1CE1-4308-9245-CFC4D685A26D}" type="slidenum">
              <a:rPr lang="en-US"/>
              <a:pPr/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5C30C-FC1A-4DBC-A931-181327564414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2D606-1124-466E-BC42-BB38BFF15BCB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F12D7-6FBB-4F68-8613-C23E8E070211}" type="slidenum">
              <a:rPr lang="en-US"/>
              <a:pPr/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816BC-BFAC-4061-A53C-35D417EA5C37}" type="slidenum">
              <a:rPr lang="en-US"/>
              <a:pPr/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FF2E4-95E6-446C-A1AC-7479E0F1DCD7}" type="slidenum">
              <a:rPr lang="en-US"/>
              <a:pPr/>
              <a:t>22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2E237-7449-40F5-9CEA-A43D6EA7B52F}" type="slidenum">
              <a:rPr lang="en-US"/>
              <a:pPr/>
              <a:t>23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6E4B6-D988-4693-8B5C-A0B809CD9A5D}" type="slidenum">
              <a:rPr lang="en-US"/>
              <a:pPr/>
              <a:t>24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FACDF-0A57-47A1-81FA-97E9ED0B6954}" type="slidenum">
              <a:rPr lang="en-US"/>
              <a:pPr/>
              <a:t>25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313E8F-7E7D-4ABC-BEB1-89CA976DA57C}" type="slidenum">
              <a:rPr lang="en-US"/>
              <a:pPr/>
              <a:t>26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590E47-21C6-4050-8701-6EB7137F07E6}" type="slidenum">
              <a:rPr lang="en-US"/>
              <a:pPr/>
              <a:t>27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1E208-32B1-4300-B6AF-B02768C9AE17}" type="slidenum">
              <a:rPr lang="en-US"/>
              <a:pPr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84CBD-37B3-4421-8B1C-7B733213186A}" type="slidenum">
              <a:rPr lang="en-US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B5336-FFA0-4E35-BA99-0425EE65CA8E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A0D6ED-0313-46EA-BCDD-22313962FB0E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F073FD-1ADA-413E-809D-95009CE1884E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BEC43-174C-4422-955B-8A1EA51049F0}" type="slidenum">
              <a:rPr lang="en-US"/>
              <a:pPr/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E77D3-9BC6-423F-8C4D-0187C22A6CA3}" type="slidenum">
              <a:rPr lang="en-US"/>
              <a:pPr/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E9708-607F-4993-A6A8-6710A53B492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09B90-778E-4188-ADAB-98BEFF00E26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FC0757-5D33-4662-B9E5-59BED52B1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F0DC-82CF-4150-BF04-CE4A8AD71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2CA8A-EAA8-42AF-9669-C81794A72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D8CD-438D-48ED-8DEE-FA4FD65F2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559A6-8F9C-40B4-9ADE-BD96812E0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FCD36-21B6-4559-86C0-975737ACD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98FE-9EDA-4A97-B023-E511AE331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7B4B-2607-4954-B140-DAE9AC1DF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E333C-86C4-47E6-8207-FCD94E7DE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79D82-48B4-412A-B78B-084EF8FC3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F2ABF-26F2-44B3-860C-A0DDD1FF5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1DC4981-53C4-4B8C-B10E-E9BF7B17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advanced_search?hl=e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cctld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iana.org/gtld/gtld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7" Type="http://schemas.openxmlformats.org/officeDocument/2006/relationships/hyperlink" Target="http://directory.googl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r.yahoo.com/" TargetMode="External"/><Relationship Id="rId5" Type="http://schemas.openxmlformats.org/officeDocument/2006/relationships/hyperlink" Target="http://www.scirus.com/" TargetMode="External"/><Relationship Id="rId4" Type="http://schemas.openxmlformats.org/officeDocument/2006/relationships/hyperlink" Target="http://search.yahoo.com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pl.org/" TargetMode="External"/><Relationship Id="rId3" Type="http://schemas.openxmlformats.org/officeDocument/2006/relationships/hyperlink" Target="http://lii.org/" TargetMode="External"/><Relationship Id="rId7" Type="http://schemas.openxmlformats.org/officeDocument/2006/relationships/hyperlink" Target="http://www.academicinfo.ne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lib.org/" TargetMode="External"/><Relationship Id="rId5" Type="http://schemas.openxmlformats.org/officeDocument/2006/relationships/hyperlink" Target="http://www.refdesk.com/" TargetMode="External"/><Relationship Id="rId4" Type="http://schemas.openxmlformats.org/officeDocument/2006/relationships/hyperlink" Target="http://infomine.ucr.edu/" TargetMode="External"/><Relationship Id="rId9" Type="http://schemas.openxmlformats.org/officeDocument/2006/relationships/hyperlink" Target="http://libguides.library.cofc.edu/websearch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 Search &amp; Evaluate Info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343400"/>
            <a:ext cx="7467600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dirty="0" smtClean="0"/>
              <a:t>Class blog: </a:t>
            </a:r>
            <a:r>
              <a:rPr lang="en-US" dirty="0" smtClean="0"/>
              <a:t>lib105fall09.blogspot.com</a:t>
            </a:r>
            <a:endParaRPr lang="en-US" dirty="0" smtClean="0"/>
          </a:p>
          <a:p>
            <a:pPr algn="r" eaLnBrk="1" hangingPunct="1">
              <a:defRPr/>
            </a:pPr>
            <a:r>
              <a:rPr lang="en-US" dirty="0" smtClean="0"/>
              <a:t>Email me: caod@cofc.edu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Tips for searching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148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Google's </a:t>
            </a:r>
            <a:r>
              <a:rPr lang="en-US" dirty="0" smtClean="0">
                <a:hlinkClick r:id="rId3"/>
              </a:rPr>
              <a:t>Advanced Search</a:t>
            </a:r>
            <a:r>
              <a:rPr lang="en-US" dirty="0" smtClean="0"/>
              <a:t>. </a:t>
            </a:r>
          </a:p>
          <a:p>
            <a:pPr eaLnBrk="1" hangingPunct="1">
              <a:defRPr/>
            </a:pPr>
            <a:r>
              <a:rPr lang="en-US" dirty="0" smtClean="0"/>
              <a:t>Google search tips</a:t>
            </a:r>
          </a:p>
          <a:p>
            <a:pPr lvl="1" eaLnBrk="1" hangingPunct="1">
              <a:defRPr/>
            </a:pPr>
            <a:r>
              <a:rPr lang="en-US" dirty="0" smtClean="0"/>
              <a:t>“” exact phrase </a:t>
            </a:r>
          </a:p>
          <a:p>
            <a:pPr lvl="1" eaLnBrk="1" hangingPunct="1">
              <a:defRPr/>
            </a:pPr>
            <a:r>
              <a:rPr lang="en-US" dirty="0" smtClean="0"/>
              <a:t>- exclude words</a:t>
            </a:r>
          </a:p>
          <a:p>
            <a:pPr lvl="2" eaLnBrk="1" hangingPunct="1">
              <a:defRPr/>
            </a:pPr>
            <a:r>
              <a:rPr lang="en-US" dirty="0" smtClean="0"/>
              <a:t>E.g. bass –fishing</a:t>
            </a:r>
          </a:p>
          <a:p>
            <a:pPr lvl="1" eaLnBrk="1" hangingPunct="1">
              <a:defRPr/>
            </a:pPr>
            <a:r>
              <a:rPr lang="en-US" dirty="0" smtClean="0"/>
              <a:t>~ similar words</a:t>
            </a:r>
          </a:p>
          <a:p>
            <a:pPr lvl="2" eaLnBrk="1" hangingPunct="1">
              <a:defRPr/>
            </a:pPr>
            <a:r>
              <a:rPr lang="en-US" dirty="0" smtClean="0"/>
              <a:t>~mobile phones</a:t>
            </a:r>
          </a:p>
          <a:p>
            <a:pPr lvl="1" eaLnBrk="1" hangingPunct="1">
              <a:defRPr/>
            </a:pPr>
            <a:r>
              <a:rPr lang="en-US" dirty="0" smtClean="0"/>
              <a:t>define: </a:t>
            </a:r>
          </a:p>
          <a:p>
            <a:pPr lvl="2" eaLnBrk="1" hangingPunct="1">
              <a:defRPr/>
            </a:pPr>
            <a:r>
              <a:rPr lang="en-US" dirty="0" err="1" smtClean="0"/>
              <a:t>define:plethora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filetype</a:t>
            </a:r>
            <a:r>
              <a:rPr lang="en-US" dirty="0" smtClean="0"/>
              <a:t>:</a:t>
            </a:r>
          </a:p>
          <a:p>
            <a:pPr lvl="2" eaLnBrk="1" hangingPunct="1">
              <a:defRPr/>
            </a:pPr>
            <a:r>
              <a:rPr lang="en-US" dirty="0" err="1" smtClean="0"/>
              <a:t>biofuel</a:t>
            </a:r>
            <a:r>
              <a:rPr lang="en-US" dirty="0" smtClean="0"/>
              <a:t> </a:t>
            </a:r>
            <a:r>
              <a:rPr lang="en-US" dirty="0" err="1" smtClean="0"/>
              <a:t>filetype:pdf</a:t>
            </a:r>
            <a:endParaRPr lang="en-US" dirty="0" smtClean="0"/>
          </a:p>
          <a:p>
            <a:pPr lvl="1" eaLnBrk="1" hangingPunct="1">
              <a:buFont typeface="Tahoma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4267200" cy="36576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site:</a:t>
            </a:r>
          </a:p>
          <a:p>
            <a:pPr lvl="2" eaLnBrk="1" hangingPunct="1">
              <a:defRPr/>
            </a:pPr>
            <a:r>
              <a:rPr lang="en-US" dirty="0" smtClean="0"/>
              <a:t>global warming </a:t>
            </a:r>
            <a:r>
              <a:rPr lang="en-US" dirty="0" err="1" smtClean="0"/>
              <a:t>site:edu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1+1 (basic calculator functions)</a:t>
            </a:r>
          </a:p>
          <a:p>
            <a:pPr lvl="2" eaLnBrk="1" hangingPunct="1">
              <a:defRPr/>
            </a:pPr>
            <a:r>
              <a:rPr lang="en-US" dirty="0" err="1" smtClean="0"/>
              <a:t>sqrt</a:t>
            </a:r>
            <a:r>
              <a:rPr lang="en-US" dirty="0" smtClean="0"/>
              <a:t>(144)</a:t>
            </a:r>
          </a:p>
          <a:p>
            <a:pPr lvl="1" eaLnBrk="1" hangingPunct="1">
              <a:defRPr/>
            </a:pPr>
            <a:r>
              <a:rPr lang="en-US" dirty="0" smtClean="0"/>
              <a:t>cm in foot (conversions)</a:t>
            </a:r>
          </a:p>
          <a:p>
            <a:pPr lvl="2" eaLnBrk="1" hangingPunct="1">
              <a:defRPr/>
            </a:pPr>
            <a:r>
              <a:rPr lang="en-US" dirty="0" smtClean="0"/>
              <a:t>37.5C in F</a:t>
            </a:r>
          </a:p>
          <a:p>
            <a:pPr lvl="2" eaLnBrk="1" hangingPunct="1">
              <a:defRPr/>
            </a:pPr>
            <a:r>
              <a:rPr lang="en-US" dirty="0" smtClean="0"/>
              <a:t>$ in pound</a:t>
            </a: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Tips for searching the </a:t>
            </a:r>
            <a:r>
              <a:rPr lang="en-US" dirty="0" smtClean="0"/>
              <a:t>Web, Cont’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8458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Domain names </a:t>
            </a:r>
            <a:r>
              <a:rPr lang="en-US" smtClean="0"/>
              <a:t>(cofc.edu)</a:t>
            </a:r>
            <a:br>
              <a:rPr lang="en-US" smtClean="0"/>
            </a:b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Two types of top-level domains</a:t>
            </a:r>
          </a:p>
          <a:p>
            <a:pPr lvl="1" eaLnBrk="1" hangingPunct="1">
              <a:defRPr/>
            </a:pPr>
            <a:r>
              <a:rPr lang="en-US" dirty="0" smtClean="0">
                <a:hlinkClick r:id="rId3"/>
              </a:rPr>
              <a:t>Country Code Domains</a:t>
            </a:r>
            <a:r>
              <a:rPr lang="en-US" dirty="0" smtClean="0"/>
              <a:t> (.</a:t>
            </a:r>
            <a:r>
              <a:rPr lang="en-US" dirty="0" err="1" smtClean="0"/>
              <a:t>uk</a:t>
            </a:r>
            <a:r>
              <a:rPr lang="en-US" dirty="0" smtClean="0"/>
              <a:t>, .</a:t>
            </a:r>
            <a:r>
              <a:rPr lang="en-US" dirty="0" err="1" smtClean="0"/>
              <a:t>jp</a:t>
            </a:r>
            <a:r>
              <a:rPr lang="en-US" dirty="0" smtClean="0"/>
              <a:t>, .us, etc.) </a:t>
            </a:r>
          </a:p>
          <a:p>
            <a:pPr lvl="1" eaLnBrk="1" hangingPunct="1">
              <a:defRPr/>
            </a:pPr>
            <a:r>
              <a:rPr lang="en-US" dirty="0" smtClean="0">
                <a:hlinkClick r:id="rId4"/>
              </a:rPr>
              <a:t>Generic Domains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.com: commercial (companies) </a:t>
            </a:r>
          </a:p>
          <a:p>
            <a:pPr lvl="2" eaLnBrk="1" hangingPunct="1">
              <a:defRPr/>
            </a:pPr>
            <a:r>
              <a:rPr lang="en-US" dirty="0" smtClean="0"/>
              <a:t>.</a:t>
            </a:r>
            <a:r>
              <a:rPr lang="en-US" dirty="0" err="1" smtClean="0"/>
              <a:t>edu</a:t>
            </a:r>
            <a:r>
              <a:rPr lang="en-US" dirty="0" smtClean="0"/>
              <a:t>: postsecondary institutions accredited (education)</a:t>
            </a:r>
          </a:p>
          <a:p>
            <a:pPr lvl="2" eaLnBrk="1" hangingPunct="1">
              <a:defRPr/>
            </a:pPr>
            <a:r>
              <a:rPr lang="en-US" dirty="0" smtClean="0"/>
              <a:t>.</a:t>
            </a:r>
            <a:r>
              <a:rPr lang="en-US" dirty="0" err="1" smtClean="0"/>
              <a:t>gov</a:t>
            </a:r>
            <a:r>
              <a:rPr lang="en-US" dirty="0" smtClean="0"/>
              <a:t>: U.S. Government</a:t>
            </a:r>
          </a:p>
          <a:p>
            <a:pPr lvl="2" eaLnBrk="1" hangingPunct="1">
              <a:defRPr/>
            </a:pPr>
            <a:r>
              <a:rPr lang="en-US" dirty="0" smtClean="0"/>
              <a:t>.org: noncommercial community </a:t>
            </a:r>
          </a:p>
          <a:p>
            <a:pPr lvl="2" eaLnBrk="1" hangingPunct="1">
              <a:defRPr/>
            </a:pPr>
            <a:r>
              <a:rPr lang="en-US" dirty="0" smtClean="0"/>
              <a:t>.mil: United States Military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Evaluate the citations you found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Select only the most relevant to your topic</a:t>
            </a:r>
          </a:p>
          <a:p>
            <a:pPr lvl="1" eaLnBrk="1" hangingPunct="1">
              <a:defRPr/>
            </a:pPr>
            <a:r>
              <a:rPr lang="en-US" sz="2400" dirty="0" smtClean="0"/>
              <a:t>initial evaluation</a:t>
            </a:r>
          </a:p>
          <a:p>
            <a:pPr eaLnBrk="1" hangingPunct="1">
              <a:defRPr/>
            </a:pPr>
            <a:r>
              <a:rPr lang="en-US" sz="2400" dirty="0" smtClean="0"/>
              <a:t>Evaluate the list of citations (references/entries/records/hits)</a:t>
            </a:r>
          </a:p>
          <a:p>
            <a:pPr lvl="1" eaLnBrk="1" hangingPunct="1">
              <a:defRPr/>
            </a:pPr>
            <a:r>
              <a:rPr lang="en-US" sz="2400" dirty="0" smtClean="0"/>
              <a:t>relevance and quality</a:t>
            </a:r>
          </a:p>
          <a:p>
            <a:pPr eaLnBrk="1" hangingPunct="1">
              <a:defRPr/>
            </a:pPr>
            <a:r>
              <a:rPr lang="en-US" sz="2400" dirty="0" smtClean="0"/>
              <a:t>Even carefully planned search</a:t>
            </a:r>
          </a:p>
          <a:p>
            <a:pPr lvl="1" eaLnBrk="1" hangingPunct="1">
              <a:defRPr/>
            </a:pPr>
            <a:r>
              <a:rPr lang="en-US" sz="2400" dirty="0" smtClean="0"/>
              <a:t>false hits (irrelevant citations)</a:t>
            </a:r>
          </a:p>
          <a:p>
            <a:pPr eaLnBrk="1" hangingPunct="1">
              <a:defRPr/>
            </a:pPr>
            <a:r>
              <a:rPr lang="en-US" sz="2400" dirty="0" smtClean="0"/>
              <a:t>Remember: a citation contains your term(s) does not guarantee its relevancy 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Evaluate the citations, cont’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Use critical thinking and evaluation skills</a:t>
            </a:r>
          </a:p>
          <a:p>
            <a:pPr eaLnBrk="1" hangingPunct="1">
              <a:defRPr/>
            </a:pPr>
            <a:r>
              <a:rPr lang="en-US" sz="2400" dirty="0" smtClean="0"/>
              <a:t>Closely examine 3 important parts of a citation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Title</a:t>
            </a:r>
            <a:r>
              <a:rPr lang="en-US" sz="2000" dirty="0" smtClean="0"/>
              <a:t>: read the full title (subtitle), key words &amp; phrases that indicate relevance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Abstract</a:t>
            </a:r>
            <a:r>
              <a:rPr lang="en-US" sz="2000" dirty="0" smtClean="0"/>
              <a:t>: DBs sometime include brief summaries (</a:t>
            </a:r>
            <a:r>
              <a:rPr lang="en-US" sz="2000" b="1" dirty="0" smtClean="0"/>
              <a:t>abstracts</a:t>
            </a:r>
            <a:r>
              <a:rPr lang="en-US" sz="2000" dirty="0" smtClean="0"/>
              <a:t>) of the item, help you decide its relevancy</a:t>
            </a:r>
          </a:p>
          <a:p>
            <a:pPr lvl="1"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Author</a:t>
            </a:r>
            <a:r>
              <a:rPr lang="en-US" sz="2000" dirty="0" smtClean="0"/>
              <a:t>: Have you come across the author before, e.g. in an encyclopedia article, review article, or bibliography? </a:t>
            </a:r>
            <a:r>
              <a:rPr lang="en-US" sz="2000" dirty="0" smtClean="0"/>
              <a:t>Has</a:t>
            </a:r>
            <a:r>
              <a:rPr lang="en-US" sz="2000" dirty="0" smtClean="0"/>
              <a:t> </a:t>
            </a:r>
            <a:r>
              <a:rPr lang="en-US" sz="2000" dirty="0" smtClean="0"/>
              <a:t>the author </a:t>
            </a:r>
            <a:r>
              <a:rPr lang="en-US" sz="2000" dirty="0" smtClean="0"/>
              <a:t>been cited </a:t>
            </a:r>
            <a:r>
              <a:rPr lang="en-US" sz="2000" dirty="0" smtClean="0"/>
              <a:t>often, referred to by other scholars? (If so, he/she is probably important in the field.)</a:t>
            </a:r>
          </a:p>
          <a:p>
            <a:pPr eaLnBrk="1" hangingPunct="1">
              <a:defRPr/>
            </a:pPr>
            <a:r>
              <a:rPr lang="en-US" sz="2400" dirty="0" smtClean="0"/>
              <a:t>Citations often give </a:t>
            </a:r>
            <a:r>
              <a:rPr lang="en-US" sz="2400" dirty="0" smtClean="0"/>
              <a:t>clues to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sz="2000" dirty="0" smtClean="0"/>
              <a:t>If the entire item is of sufficient quality and relevance to track down and read in its entirety?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Evaluate info you found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evaluate … quality (books and articles)</a:t>
            </a:r>
            <a:endParaRPr lang="en-US" b="1" smtClean="0"/>
          </a:p>
          <a:p>
            <a:pPr lvl="1" eaLnBrk="1" hangingPunct="1">
              <a:defRPr/>
            </a:pPr>
            <a:r>
              <a:rPr lang="en-US" smtClean="0"/>
              <a:t>similar to find an organization to join on campus</a:t>
            </a:r>
          </a:p>
          <a:p>
            <a:pPr eaLnBrk="1" hangingPunct="1">
              <a:defRPr/>
            </a:pPr>
            <a:r>
              <a:rPr lang="en-US" smtClean="0"/>
              <a:t>plenty of sources, some … fit your assignment better</a:t>
            </a: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research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2800" dirty="0" smtClean="0">
                <a:ea typeface="宋体" charset="-122"/>
              </a:rPr>
              <a:t>Finding info. is NOT the end of research. </a:t>
            </a:r>
          </a:p>
          <a:p>
            <a:pPr eaLnBrk="1" hangingPunct="1">
              <a:defRPr/>
            </a:pPr>
            <a:r>
              <a:rPr lang="en-US" altLang="zh-CN" sz="2800" dirty="0" smtClean="0">
                <a:ea typeface="宋体" charset="-122"/>
              </a:rPr>
              <a:t>You want info. … supports the point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some sources, </a:t>
            </a:r>
            <a:r>
              <a:rPr lang="en-US" altLang="zh-CN" sz="2400" u="sng" dirty="0" smtClean="0">
                <a:ea typeface="宋体" charset="-122"/>
              </a:rPr>
              <a:t>outdated</a:t>
            </a:r>
            <a:r>
              <a:rPr lang="en-US" altLang="zh-CN" sz="2400" dirty="0" smtClean="0">
                <a:ea typeface="宋体" charset="-122"/>
              </a:rPr>
              <a:t>, </a:t>
            </a:r>
            <a:r>
              <a:rPr lang="en-US" altLang="zh-CN" sz="2400" u="sng" dirty="0" smtClean="0">
                <a:ea typeface="宋体" charset="-122"/>
              </a:rPr>
              <a:t>biased</a:t>
            </a:r>
            <a:r>
              <a:rPr lang="en-US" altLang="zh-CN" sz="2400" dirty="0" smtClean="0">
                <a:ea typeface="宋体" charset="-122"/>
              </a:rPr>
              <a:t>, or </a:t>
            </a:r>
            <a:r>
              <a:rPr lang="en-US" altLang="zh-CN" sz="2400" u="sng" dirty="0" smtClean="0">
                <a:ea typeface="宋体" charset="-122"/>
              </a:rPr>
              <a:t>plain wrong</a:t>
            </a:r>
            <a:r>
              <a:rPr lang="en-US" altLang="zh-CN" sz="2400" dirty="0" smtClean="0">
                <a:ea typeface="宋体" charset="-122"/>
              </a:rPr>
              <a:t>,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using that info … difficult … to present a convincing argument</a:t>
            </a:r>
          </a:p>
          <a:p>
            <a:pPr eaLnBrk="1" hangingPunct="1">
              <a:defRPr/>
            </a:pPr>
            <a:r>
              <a:rPr lang="en-US" altLang="zh-CN" sz="2800" dirty="0" smtClean="0">
                <a:ea typeface="宋体" charset="-122"/>
              </a:rPr>
              <a:t>Taking the time to </a:t>
            </a:r>
            <a:r>
              <a:rPr lang="en-US" altLang="zh-CN" sz="2800" u="sng" dirty="0" smtClean="0">
                <a:ea typeface="宋体" charset="-122"/>
              </a:rPr>
              <a:t>critically evaluate </a:t>
            </a:r>
            <a:r>
              <a:rPr lang="en-US" altLang="zh-CN" sz="2800" u="sng" dirty="0" smtClean="0">
                <a:ea typeface="宋体" charset="-122"/>
              </a:rPr>
              <a:t>info</a:t>
            </a:r>
            <a:r>
              <a:rPr lang="en-US" altLang="zh-CN" sz="2800" dirty="0" smtClean="0">
                <a:ea typeface="宋体" charset="-122"/>
              </a:rPr>
              <a:t> </a:t>
            </a:r>
            <a:r>
              <a:rPr lang="en-US" altLang="zh-CN" sz="2800" dirty="0" smtClean="0">
                <a:ea typeface="宋体" charset="-122"/>
              </a:rPr>
              <a:t>as you find </a:t>
            </a:r>
            <a:r>
              <a:rPr lang="en-US" altLang="zh-CN" sz="2800" dirty="0" smtClean="0">
                <a:ea typeface="宋体" charset="-122"/>
              </a:rPr>
              <a:t>it,</a:t>
            </a:r>
            <a:br>
              <a:rPr lang="en-US" altLang="zh-CN" sz="2800" dirty="0" smtClean="0">
                <a:ea typeface="宋体" charset="-122"/>
              </a:rPr>
            </a:br>
            <a:r>
              <a:rPr lang="en-US" altLang="zh-CN" sz="2800" dirty="0" smtClean="0">
                <a:ea typeface="宋体" charset="-122"/>
              </a:rPr>
              <a:t>avoid </a:t>
            </a:r>
            <a:r>
              <a:rPr lang="en-US" altLang="zh-CN" sz="2800" dirty="0" smtClean="0">
                <a:ea typeface="宋体" charset="-122"/>
              </a:rPr>
              <a:t>wrong turns … research process</a:t>
            </a:r>
            <a:endParaRPr lang="en-US" sz="2800" dirty="0" smtClean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Evaluation criteria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How can you know?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if info is appropriate for your research?</a:t>
            </a:r>
            <a:br>
              <a:rPr lang="en-US" altLang="zh-CN" sz="2000" dirty="0" smtClean="0">
                <a:ea typeface="宋体" charset="-122"/>
              </a:rPr>
            </a:br>
            <a:endParaRPr lang="en-US" altLang="zh-CN" sz="20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Consider the source, apply the </a:t>
            </a:r>
            <a:r>
              <a:rPr lang="en-US" altLang="zh-CN" sz="2400" b="1" dirty="0" smtClean="0">
                <a:ea typeface="宋体" charset="-122"/>
              </a:rPr>
              <a:t>CRAAP</a:t>
            </a:r>
            <a:r>
              <a:rPr lang="en-US" altLang="zh-CN" sz="2400" dirty="0" smtClean="0">
                <a:ea typeface="宋体" charset="-122"/>
              </a:rPr>
              <a:t> test:</a:t>
            </a:r>
            <a:br>
              <a:rPr lang="en-US" altLang="zh-CN" sz="2400" dirty="0" smtClean="0">
                <a:ea typeface="宋体" charset="-122"/>
              </a:rPr>
            </a:br>
            <a:r>
              <a:rPr lang="en-US" altLang="zh-CN" sz="2400" b="1" dirty="0" smtClean="0">
                <a:solidFill>
                  <a:srgbClr val="FF3300"/>
                </a:solidFill>
                <a:ea typeface="宋体" charset="-122"/>
              </a:rPr>
              <a:t>C</a:t>
            </a:r>
            <a:r>
              <a:rPr lang="en-US" altLang="zh-CN" sz="2400" b="1" dirty="0" smtClean="0">
                <a:ea typeface="宋体" charset="-122"/>
              </a:rPr>
              <a:t>urrency</a:t>
            </a:r>
            <a:br>
              <a:rPr lang="en-US" altLang="zh-CN" sz="2400" b="1" dirty="0" smtClean="0">
                <a:ea typeface="宋体" charset="-122"/>
              </a:rPr>
            </a:br>
            <a:r>
              <a:rPr lang="en-US" altLang="zh-CN" sz="2400" b="1" dirty="0" smtClean="0">
                <a:solidFill>
                  <a:srgbClr val="FF3300"/>
                </a:solidFill>
                <a:ea typeface="宋体" charset="-122"/>
              </a:rPr>
              <a:t>R</a:t>
            </a:r>
            <a:r>
              <a:rPr lang="en-US" altLang="zh-CN" sz="2400" b="1" dirty="0" smtClean="0">
                <a:ea typeface="宋体" charset="-122"/>
              </a:rPr>
              <a:t>elevance</a:t>
            </a:r>
            <a:br>
              <a:rPr lang="en-US" altLang="zh-CN" sz="2400" b="1" dirty="0" smtClean="0">
                <a:ea typeface="宋体" charset="-122"/>
              </a:rPr>
            </a:br>
            <a:r>
              <a:rPr lang="en-US" altLang="zh-CN" sz="2400" b="1" dirty="0" smtClean="0">
                <a:solidFill>
                  <a:srgbClr val="FF3300"/>
                </a:solidFill>
                <a:ea typeface="宋体" charset="-122"/>
              </a:rPr>
              <a:t>A</a:t>
            </a:r>
            <a:r>
              <a:rPr lang="en-US" altLang="zh-CN" sz="2400" b="1" dirty="0" smtClean="0">
                <a:ea typeface="宋体" charset="-122"/>
              </a:rPr>
              <a:t>uthority</a:t>
            </a:r>
            <a:br>
              <a:rPr lang="en-US" altLang="zh-CN" sz="2400" b="1" dirty="0" smtClean="0">
                <a:ea typeface="宋体" charset="-122"/>
              </a:rPr>
            </a:br>
            <a:r>
              <a:rPr lang="en-US" altLang="zh-CN" sz="2400" b="1" dirty="0" smtClean="0">
                <a:solidFill>
                  <a:srgbClr val="FF3300"/>
                </a:solidFill>
                <a:ea typeface="宋体" charset="-122"/>
              </a:rPr>
              <a:t>A</a:t>
            </a:r>
            <a:r>
              <a:rPr lang="en-US" altLang="zh-CN" sz="2400" b="1" dirty="0" smtClean="0">
                <a:ea typeface="宋体" charset="-122"/>
              </a:rPr>
              <a:t>ccuracy</a:t>
            </a:r>
            <a:br>
              <a:rPr lang="en-US" altLang="zh-CN" sz="2400" b="1" dirty="0" smtClean="0">
                <a:ea typeface="宋体" charset="-122"/>
              </a:rPr>
            </a:br>
            <a:r>
              <a:rPr lang="en-US" altLang="zh-CN" sz="2400" b="1" dirty="0" smtClean="0">
                <a:solidFill>
                  <a:srgbClr val="FF3300"/>
                </a:solidFill>
                <a:ea typeface="宋体" charset="-122"/>
              </a:rPr>
              <a:t>P</a:t>
            </a:r>
            <a:r>
              <a:rPr lang="en-US" altLang="zh-CN" sz="2400" b="1" dirty="0" smtClean="0">
                <a:ea typeface="宋体" charset="-122"/>
              </a:rPr>
              <a:t>urpose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zh-CN" sz="2400" b="1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CRAAP acronym used courtesy of </a:t>
            </a:r>
            <a:r>
              <a:rPr lang="en-US" altLang="zh-CN" sz="2400" dirty="0" err="1" smtClean="0">
                <a:ea typeface="宋体" charset="-122"/>
              </a:rPr>
              <a:t>Meriam</a:t>
            </a:r>
            <a:r>
              <a:rPr lang="en-US" altLang="zh-CN" sz="2400" dirty="0" smtClean="0">
                <a:ea typeface="宋体" charset="-122"/>
              </a:rPr>
              <a:t> Library, California State Univ., Chico</a:t>
            </a:r>
            <a:endParaRPr lang="en-US" sz="24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ea typeface="宋体" charset="-122"/>
              </a:rPr>
              <a:t>Currency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2800" dirty="0" smtClean="0">
                <a:ea typeface="宋体" charset="-122"/>
              </a:rPr>
              <a:t>Currency is important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because </a:t>
            </a:r>
            <a:r>
              <a:rPr lang="en-US" altLang="zh-CN" sz="2400" dirty="0" smtClean="0">
                <a:ea typeface="宋体" charset="-122"/>
              </a:rPr>
              <a:t>info </a:t>
            </a:r>
            <a:r>
              <a:rPr lang="en-US" altLang="zh-CN" sz="2400" dirty="0" smtClean="0">
                <a:ea typeface="宋体" charset="-122"/>
              </a:rPr>
              <a:t>can quickly become obsolete. </a:t>
            </a:r>
          </a:p>
          <a:p>
            <a:pPr eaLnBrk="1" hangingPunct="1">
              <a:defRPr/>
            </a:pPr>
            <a:r>
              <a:rPr lang="en-US" altLang="zh-CN" sz="2800" dirty="0" smtClean="0">
                <a:ea typeface="宋体" charset="-122"/>
              </a:rPr>
              <a:t>Supporting your thesis statement with facts … superseded by new research or recent events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weakens your argument. </a:t>
            </a:r>
          </a:p>
          <a:p>
            <a:pPr eaLnBrk="1" hangingPunct="1">
              <a:defRPr/>
            </a:pPr>
            <a:r>
              <a:rPr lang="en-US" altLang="zh-CN" sz="2800" dirty="0" smtClean="0">
                <a:ea typeface="宋体" charset="-122"/>
              </a:rPr>
              <a:t>Not all assignments require the most current </a:t>
            </a:r>
            <a:r>
              <a:rPr lang="en-US" altLang="zh-CN" sz="2800" dirty="0" smtClean="0">
                <a:ea typeface="宋体" charset="-122"/>
              </a:rPr>
              <a:t>info</a:t>
            </a:r>
            <a:endParaRPr lang="en-US" altLang="zh-CN" sz="2800" dirty="0" smtClean="0">
              <a:ea typeface="宋体" charset="-122"/>
            </a:endParaRP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older materials can provide </a:t>
            </a:r>
            <a:r>
              <a:rPr lang="en-US" altLang="zh-CN" sz="2400" dirty="0" smtClean="0">
                <a:ea typeface="宋体" charset="-122"/>
              </a:rPr>
              <a:t>a </a:t>
            </a:r>
            <a:r>
              <a:rPr lang="en-US" altLang="zh-CN" sz="2400" dirty="0" smtClean="0">
                <a:ea typeface="宋体" charset="-122"/>
              </a:rPr>
              <a:t>historical or comprehensive understanding of your topic. </a:t>
            </a: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Currency, cont’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2800" b="1" dirty="0" smtClean="0">
                <a:ea typeface="宋体" charset="-122"/>
              </a:rPr>
              <a:t>How do you know if the timeliness of your </a:t>
            </a:r>
            <a:r>
              <a:rPr lang="en-US" altLang="zh-CN" sz="2800" b="1" dirty="0" smtClean="0">
                <a:ea typeface="宋体" charset="-122"/>
              </a:rPr>
              <a:t>info </a:t>
            </a:r>
            <a:r>
              <a:rPr lang="en-US" altLang="zh-CN" sz="2800" b="1" dirty="0" smtClean="0">
                <a:ea typeface="宋体" charset="-122"/>
              </a:rPr>
              <a:t>is appropriate?</a:t>
            </a:r>
            <a:r>
              <a:rPr lang="en-US" altLang="zh-CN" sz="2800" dirty="0" smtClean="0">
                <a:ea typeface="宋体" charset="-122"/>
              </a:rPr>
              <a:t>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When was the information published or </a:t>
            </a:r>
            <a:r>
              <a:rPr lang="en-US" altLang="zh-CN" sz="2400" u="sng" dirty="0" smtClean="0">
                <a:ea typeface="宋体" charset="-122"/>
              </a:rPr>
              <a:t>last updated</a:t>
            </a:r>
            <a:r>
              <a:rPr lang="en-US" altLang="zh-CN" sz="2400" dirty="0" smtClean="0">
                <a:ea typeface="宋体" charset="-122"/>
              </a:rPr>
              <a:t>?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Are there </a:t>
            </a:r>
            <a:r>
              <a:rPr lang="en-US" altLang="zh-CN" sz="2400" dirty="0" smtClean="0">
                <a:ea typeface="宋体" charset="-122"/>
              </a:rPr>
              <a:t>newer articles </a:t>
            </a:r>
            <a:r>
              <a:rPr lang="en-US" altLang="zh-CN" sz="2400" dirty="0" smtClean="0">
                <a:ea typeface="宋体" charset="-122"/>
              </a:rPr>
              <a:t>published </a:t>
            </a:r>
            <a:r>
              <a:rPr lang="en-US" altLang="zh-CN" sz="2400" dirty="0" smtClean="0">
                <a:ea typeface="宋体" charset="-122"/>
              </a:rPr>
              <a:t>on your topic?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Are </a:t>
            </a:r>
            <a:r>
              <a:rPr lang="en-US" altLang="zh-CN" sz="2400" u="sng" dirty="0" smtClean="0">
                <a:ea typeface="宋体" charset="-122"/>
              </a:rPr>
              <a:t>links</a:t>
            </a:r>
            <a:r>
              <a:rPr lang="en-US" altLang="zh-CN" sz="2400" dirty="0" smtClean="0">
                <a:ea typeface="宋体" charset="-122"/>
              </a:rPr>
              <a:t> or references to other sources up to date?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Is your topic in an area that changes rapidly, like technology or popular culture? 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ea typeface="宋体" charset="-122"/>
              </a:rPr>
              <a:t>Relevance</a:t>
            </a:r>
            <a:endParaRPr 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ea typeface="宋体" charset="-122"/>
              </a:rPr>
              <a:t>Relevance is important </a:t>
            </a:r>
          </a:p>
          <a:p>
            <a:pPr lvl="1">
              <a:defRPr/>
            </a:pPr>
            <a:r>
              <a:rPr lang="en-US" altLang="zh-CN" dirty="0" smtClean="0">
                <a:ea typeface="宋体" charset="-122"/>
              </a:rPr>
              <a:t>you are expected to support your ideas with pertinent </a:t>
            </a:r>
            <a:r>
              <a:rPr lang="en-US" altLang="zh-CN" dirty="0" smtClean="0">
                <a:ea typeface="宋体" charset="-122"/>
              </a:rPr>
              <a:t>info.</a:t>
            </a:r>
            <a:endParaRPr lang="en-US" altLang="zh-CN" dirty="0" smtClean="0">
              <a:ea typeface="宋体" charset="-122"/>
            </a:endParaRPr>
          </a:p>
          <a:p>
            <a:pPr>
              <a:defRPr/>
            </a:pPr>
            <a:r>
              <a:rPr lang="en-US" altLang="zh-CN" dirty="0" smtClean="0">
                <a:ea typeface="宋体" charset="-122"/>
              </a:rPr>
              <a:t>e.g. A source detailing Einstein's marriage and family life would not be germane to his theories in physics.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 this lesson, we’ll discuss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good and the bad of the Web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An academic library (in contrast)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to find good, reputable web sites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Search Engines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General Web Directories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Selective Web Directories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Search tips (how to do better search in Google)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Domain names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to critically evaluate info (criteria)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books, articles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free web sites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Relevance, cont’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b="1" smtClean="0">
                <a:ea typeface="宋体" charset="-122"/>
              </a:rPr>
              <a:t>How do you know if your source is relevant? </a:t>
            </a:r>
          </a:p>
          <a:p>
            <a:pPr eaLnBrk="1" hangingPunct="1">
              <a:lnSpc>
                <a:spcPct val="90000"/>
              </a:lnSpc>
              <a:buSzTx/>
              <a:buFont typeface="Symbol" pitchFamily="18" charset="2"/>
              <a:buChar char=""/>
              <a:defRPr/>
            </a:pPr>
            <a:endParaRPr lang="en-US" altLang="zh-CN" sz="280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Does the info. answer your research question?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Does the info. meet the stated requirements of the assignment?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Is the info. too technical or too simplified for you to use?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Does the source add sth. new to your knowledge of your topic?</a:t>
            </a:r>
            <a:endParaRPr lang="en-US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ea typeface="宋体" charset="-122"/>
              </a:rPr>
              <a:t>Authority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ea typeface="宋体" charset="-122"/>
              </a:rPr>
              <a:t>Authority is important </a:t>
            </a:r>
          </a:p>
          <a:p>
            <a:pPr lvl="1">
              <a:defRPr/>
            </a:pPr>
            <a:r>
              <a:rPr lang="en-US" altLang="zh-CN" dirty="0" smtClean="0">
                <a:ea typeface="宋体" charset="-122"/>
              </a:rPr>
              <a:t>in judging the credibility of the author's assertions. </a:t>
            </a:r>
          </a:p>
          <a:p>
            <a:pPr>
              <a:defRPr/>
            </a:pPr>
            <a:r>
              <a:rPr lang="en-US" altLang="zh-CN" dirty="0" smtClean="0">
                <a:ea typeface="宋体" charset="-122"/>
              </a:rPr>
              <a:t>Consider this: in a trial regarding DNA evidence, a jury gives far more authority to what a genetics specialist has to say compared to someone off the street.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Authority, cont’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2800" b="1" dirty="0" smtClean="0">
                <a:ea typeface="宋体" charset="-122"/>
              </a:rPr>
              <a:t>How do you know if an author is an authority on your topic? </a:t>
            </a:r>
          </a:p>
          <a:p>
            <a:pPr eaLnBrk="1" hangingPunct="1">
              <a:buFontTx/>
              <a:buNone/>
              <a:defRPr/>
            </a:pPr>
            <a:endParaRPr lang="en-US" altLang="zh-CN" sz="2800" b="1" dirty="0" smtClean="0">
              <a:ea typeface="宋体" charset="-122"/>
            </a:endParaRP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What are the author's </a:t>
            </a:r>
            <a:r>
              <a:rPr lang="en-US" altLang="zh-CN" sz="2400" dirty="0" smtClean="0">
                <a:ea typeface="宋体" charset="-122"/>
              </a:rPr>
              <a:t>credentials? </a:t>
            </a:r>
            <a:endParaRPr lang="en-US" altLang="zh-CN" sz="2400" dirty="0" smtClean="0">
              <a:ea typeface="宋体" charset="-122"/>
            </a:endParaRP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Is the author affiliated with an </a:t>
            </a:r>
            <a:r>
              <a:rPr lang="en-US" altLang="zh-CN" sz="2400" u="sng" dirty="0" smtClean="0">
                <a:ea typeface="宋体" charset="-122"/>
              </a:rPr>
              <a:t>educational institution</a:t>
            </a:r>
            <a:r>
              <a:rPr lang="en-US" altLang="zh-CN" sz="2400" dirty="0" smtClean="0">
                <a:ea typeface="宋体" charset="-122"/>
              </a:rPr>
              <a:t> or prominent </a:t>
            </a:r>
            <a:r>
              <a:rPr lang="en-US" altLang="zh-CN" sz="2400" u="sng" dirty="0" smtClean="0">
                <a:ea typeface="宋体" charset="-122"/>
              </a:rPr>
              <a:t>organization</a:t>
            </a:r>
            <a:r>
              <a:rPr lang="en-US" altLang="zh-CN" sz="2400" dirty="0" smtClean="0">
                <a:ea typeface="宋体" charset="-122"/>
              </a:rPr>
              <a:t>?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Can you find information about the author from reference books or </a:t>
            </a:r>
            <a:r>
              <a:rPr lang="en-US" altLang="zh-CN" sz="2400" u="sng" dirty="0" smtClean="0">
                <a:ea typeface="宋体" charset="-122"/>
              </a:rPr>
              <a:t>the Internet</a:t>
            </a:r>
            <a:r>
              <a:rPr lang="en-US" altLang="zh-CN" sz="2400" dirty="0" smtClean="0">
                <a:ea typeface="宋体" charset="-122"/>
              </a:rPr>
              <a:t>?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charset="-122"/>
              </a:rPr>
              <a:t>Do other books or articles cite the author?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ea typeface="宋体" charset="-122"/>
              </a:rPr>
              <a:t>Accuracy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ea typeface="宋体" charset="-122"/>
              </a:rPr>
              <a:t>Accuracy is important </a:t>
            </a:r>
          </a:p>
          <a:p>
            <a:pPr lvl="1">
              <a:defRPr/>
            </a:pPr>
            <a:r>
              <a:rPr lang="en-US" altLang="zh-CN" dirty="0" smtClean="0">
                <a:ea typeface="宋体" charset="-122"/>
              </a:rPr>
              <a:t>because errors and untruths distort a line of reasoning.</a:t>
            </a:r>
          </a:p>
          <a:p>
            <a:pPr>
              <a:defRPr/>
            </a:pPr>
            <a:r>
              <a:rPr lang="en-US" altLang="zh-CN" dirty="0" smtClean="0">
                <a:ea typeface="宋体" charset="-122"/>
              </a:rPr>
              <a:t>When you present inaccurate </a:t>
            </a:r>
            <a:r>
              <a:rPr lang="en-US" altLang="zh-CN" dirty="0" smtClean="0">
                <a:ea typeface="宋体" charset="-122"/>
              </a:rPr>
              <a:t>info</a:t>
            </a:r>
            <a:endParaRPr lang="en-US" altLang="zh-CN" dirty="0" smtClean="0">
              <a:ea typeface="宋体" charset="-122"/>
            </a:endParaRPr>
          </a:p>
          <a:p>
            <a:pPr lvl="1">
              <a:defRPr/>
            </a:pPr>
            <a:r>
              <a:rPr lang="en-US" altLang="zh-CN" dirty="0" smtClean="0">
                <a:ea typeface="宋体" charset="-122"/>
              </a:rPr>
              <a:t>you undermine your own credibility.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Accuracy, cont’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b="1" dirty="0" smtClean="0">
                <a:ea typeface="宋体" charset="-122"/>
              </a:rPr>
              <a:t>How do you know if your source is accurate?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400" b="1" dirty="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宋体" charset="-122"/>
              </a:rPr>
              <a:t>Are there statements you know to be false?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宋体" charset="-122"/>
              </a:rPr>
              <a:t>Are there errors in spelling, punctuation, or grammar?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宋体" charset="-122"/>
              </a:rPr>
              <a:t>Was the </a:t>
            </a:r>
            <a:r>
              <a:rPr lang="en-US" altLang="zh-CN" sz="2400" b="1" dirty="0" smtClean="0">
                <a:ea typeface="宋体" charset="-122"/>
              </a:rPr>
              <a:t>info </a:t>
            </a:r>
            <a:r>
              <a:rPr lang="en-US" altLang="zh-CN" sz="2400" b="1" dirty="0" smtClean="0">
                <a:ea typeface="宋体" charset="-122"/>
              </a:rPr>
              <a:t>reviewed by editors or subject experts before it was published?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宋体" charset="-122"/>
              </a:rPr>
              <a:t>What </a:t>
            </a:r>
            <a:r>
              <a:rPr lang="en-US" altLang="zh-CN" sz="2400" b="1" dirty="0" smtClean="0">
                <a:ea typeface="宋体" charset="-122"/>
              </a:rPr>
              <a:t>references </a:t>
            </a:r>
            <a:r>
              <a:rPr lang="en-US" altLang="zh-CN" sz="2400" b="1" dirty="0" smtClean="0">
                <a:ea typeface="宋体" charset="-122"/>
              </a:rPr>
              <a:t>support the author’s claims?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ea typeface="宋体" charset="-122"/>
              </a:rPr>
              <a:t>What do other people have to say about the topic? </a:t>
            </a:r>
            <a:endParaRPr lang="en-US" altLang="zh-CN" sz="2400" dirty="0" smtClean="0">
              <a:ea typeface="宋体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mtClean="0">
                <a:ea typeface="宋体" charset="-122"/>
              </a:rPr>
              <a:t>Purpose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zh-CN" sz="2800" dirty="0" smtClean="0">
                <a:ea typeface="宋体" charset="-122"/>
              </a:rPr>
              <a:t>Purpose is important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because books, articles, and </a:t>
            </a:r>
            <a:r>
              <a:rPr lang="en-US" altLang="zh-CN" sz="2400" u="sng" dirty="0" smtClean="0">
                <a:ea typeface="宋体" charset="-122"/>
              </a:rPr>
              <a:t>Web pages</a:t>
            </a:r>
            <a:r>
              <a:rPr lang="en-US" altLang="zh-CN" sz="2400" dirty="0" smtClean="0">
                <a:ea typeface="宋体" charset="-122"/>
              </a:rPr>
              <a:t> exist to educate, entertain, or sell a product or point of view. </a:t>
            </a:r>
            <a:r>
              <a:rPr lang="en-US" altLang="zh-CN" sz="2400" dirty="0" smtClean="0">
                <a:ea typeface="宋体" charset="-122"/>
              </a:rPr>
              <a:t/>
            </a:r>
            <a:br>
              <a:rPr lang="en-US" altLang="zh-CN" sz="2400" dirty="0" smtClean="0">
                <a:ea typeface="宋体" charset="-122"/>
              </a:rPr>
            </a:br>
            <a:endParaRPr lang="en-US" altLang="zh-CN" sz="2400" dirty="0" smtClean="0">
              <a:ea typeface="宋体" charset="-122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CN" sz="2800" dirty="0" smtClean="0">
                <a:ea typeface="宋体" charset="-122"/>
              </a:rPr>
              <a:t>Some sources may be frivolous or commercial in nature, providing inadequate, false, or biased </a:t>
            </a:r>
            <a:r>
              <a:rPr lang="en-US" altLang="zh-CN" sz="2800" dirty="0" smtClean="0">
                <a:ea typeface="宋体" charset="-122"/>
              </a:rPr>
              <a:t>info. </a:t>
            </a:r>
            <a:endParaRPr lang="en-US" altLang="zh-CN" sz="2800" dirty="0" smtClean="0">
              <a:ea typeface="宋体" charset="-122"/>
            </a:endParaRPr>
          </a:p>
          <a:p>
            <a:pPr>
              <a:lnSpc>
                <a:spcPct val="80000"/>
              </a:lnSpc>
              <a:defRPr/>
            </a:pPr>
            <a:r>
              <a:rPr lang="en-US" altLang="zh-CN" sz="2800" dirty="0" smtClean="0">
                <a:ea typeface="宋体" charset="-122"/>
              </a:rPr>
              <a:t>Other sources are more ambiguous concerning their partiality. </a:t>
            </a:r>
          </a:p>
          <a:p>
            <a:pPr>
              <a:lnSpc>
                <a:spcPct val="80000"/>
              </a:lnSpc>
              <a:defRPr/>
            </a:pPr>
            <a:r>
              <a:rPr lang="en-US" altLang="zh-CN" sz="2800" dirty="0" smtClean="0">
                <a:ea typeface="宋体" charset="-122"/>
              </a:rPr>
              <a:t>Varied points of view can be valid, as long as they are based upon good reasoning and careful use of evidence.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Purpose, cont’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800" b="1" dirty="0" smtClean="0">
                <a:ea typeface="宋体" charset="-122"/>
              </a:rPr>
              <a:t>How do you determine the purpose of your source?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CN" sz="2800" b="1" dirty="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Why did the author or publisher make this info. available?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Is there an obvious bias or prejudice?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Are alternative points of view presented?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Does the author omit important facts or data that might disprove a claim?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Does the author use strong or emotional language? </a:t>
            </a:r>
            <a:endParaRPr lang="en-US" altLang="zh-CN" sz="2400" b="1" dirty="0" smtClean="0">
              <a:ea typeface="宋体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 your critical thinking skills …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The criteria … just guidelines to help you </a:t>
            </a:r>
            <a:r>
              <a:rPr lang="en-US" altLang="zh-CN" sz="2400" b="1" u="sng" dirty="0" smtClean="0">
                <a:ea typeface="宋体" charset="-122"/>
              </a:rPr>
              <a:t>think critically</a:t>
            </a:r>
            <a:r>
              <a:rPr lang="en-US" altLang="zh-CN" sz="2400" dirty="0" smtClean="0">
                <a:ea typeface="宋体" charset="-122"/>
              </a:rPr>
              <a:t> about the info you find.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400" dirty="0" smtClean="0">
              <a:ea typeface="宋体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Depending upon </a:t>
            </a:r>
            <a:r>
              <a:rPr lang="en-US" altLang="zh-CN" sz="2400" b="1" u="sng" dirty="0" smtClean="0">
                <a:ea typeface="宋体" charset="-122"/>
              </a:rPr>
              <a:t>how you are using</a:t>
            </a:r>
            <a:r>
              <a:rPr lang="en-US" altLang="zh-CN" sz="2400" dirty="0" smtClean="0">
                <a:ea typeface="宋体" charset="-122"/>
              </a:rPr>
              <a:t> the info, some criteria may be more useful than others: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400" dirty="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For finding just a few </a:t>
            </a:r>
            <a:r>
              <a:rPr lang="en-US" altLang="zh-CN" sz="2000" b="1" dirty="0" smtClean="0">
                <a:ea typeface="宋体" charset="-122"/>
              </a:rPr>
              <a:t>facts</a:t>
            </a:r>
            <a:r>
              <a:rPr lang="en-US" altLang="zh-CN" sz="2000" dirty="0" smtClean="0">
                <a:ea typeface="宋体" charset="-122"/>
              </a:rPr>
              <a:t>, </a:t>
            </a:r>
            <a:r>
              <a:rPr lang="en-US" altLang="zh-CN" sz="2000" u="sng" dirty="0" smtClean="0">
                <a:ea typeface="宋体" charset="-122"/>
              </a:rPr>
              <a:t>accuracy</a:t>
            </a:r>
            <a:r>
              <a:rPr lang="en-US" altLang="zh-CN" sz="2000" dirty="0" smtClean="0">
                <a:ea typeface="宋体" charset="-122"/>
              </a:rPr>
              <a:t> is more important than relevance.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Reading a book that's </a:t>
            </a:r>
            <a:r>
              <a:rPr lang="en-US" altLang="zh-CN" sz="2000" b="1" dirty="0" smtClean="0">
                <a:ea typeface="宋体" charset="-122"/>
              </a:rPr>
              <a:t>out of date</a:t>
            </a:r>
            <a:r>
              <a:rPr lang="en-US" altLang="zh-CN" sz="2000" dirty="0" smtClean="0">
                <a:ea typeface="宋体" charset="-122"/>
              </a:rPr>
              <a:t> can still add to your understanding of a subject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CN" sz="1800" dirty="0" smtClean="0">
                <a:ea typeface="宋体" charset="-122"/>
              </a:rPr>
              <a:t>especially if the author is often cited as an </a:t>
            </a:r>
            <a:r>
              <a:rPr lang="en-US" altLang="zh-CN" sz="1800" u="sng" dirty="0" smtClean="0">
                <a:ea typeface="宋体" charset="-122"/>
              </a:rPr>
              <a:t>expert</a:t>
            </a:r>
            <a:r>
              <a:rPr lang="en-US" altLang="zh-CN" sz="1800" dirty="0" smtClean="0">
                <a:ea typeface="宋体" charset="-122"/>
              </a:rPr>
              <a:t>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CN" sz="1800" dirty="0" smtClean="0">
                <a:ea typeface="宋体" charset="-122"/>
              </a:rPr>
              <a:t>or if your topic is in a field that </a:t>
            </a:r>
            <a:r>
              <a:rPr lang="en-US" altLang="zh-CN" sz="1800" u="sng" dirty="0" smtClean="0">
                <a:ea typeface="宋体" charset="-122"/>
              </a:rPr>
              <a:t>doesn't change quickly</a:t>
            </a:r>
            <a:r>
              <a:rPr lang="en-US" altLang="zh-CN" sz="1800" dirty="0" smtClean="0">
                <a:ea typeface="宋体" charset="-122"/>
              </a:rPr>
              <a:t>, like the humanities.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A </a:t>
            </a:r>
            <a:r>
              <a:rPr lang="en-US" altLang="zh-CN" sz="2000" u="sng" dirty="0" smtClean="0">
                <a:ea typeface="宋体" charset="-122"/>
              </a:rPr>
              <a:t>biased source</a:t>
            </a:r>
            <a:r>
              <a:rPr lang="en-US" altLang="zh-CN" sz="2000" dirty="0" smtClean="0">
                <a:ea typeface="宋体" charset="-122"/>
              </a:rPr>
              <a:t> can contribute </a:t>
            </a:r>
            <a:r>
              <a:rPr lang="en-US" altLang="zh-CN" sz="2000" b="1" dirty="0" smtClean="0">
                <a:ea typeface="宋体" charset="-122"/>
              </a:rPr>
              <a:t>relevant facts and data</a:t>
            </a:r>
            <a:r>
              <a:rPr lang="en-US" altLang="zh-CN" sz="2000" dirty="0" smtClean="0">
                <a:ea typeface="宋体" charset="-122"/>
              </a:rPr>
              <a:t>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CN" sz="1800" dirty="0" smtClean="0">
                <a:ea typeface="宋体" charset="-122"/>
              </a:rPr>
              <a:t>It’s your job to support or refute the arguments of impartial authors.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Think critically …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In each of the above situations, relying on more than one source for </a:t>
            </a:r>
            <a:r>
              <a:rPr lang="en-US" altLang="zh-CN" sz="2400" dirty="0" smtClean="0">
                <a:ea typeface="宋体" charset="-122"/>
              </a:rPr>
              <a:t>info </a:t>
            </a:r>
            <a:endParaRPr lang="en-US" altLang="zh-CN" sz="2400" dirty="0" smtClean="0">
              <a:ea typeface="宋体" charset="-12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will help you decide what is or isn’t accurate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whether something is relevant to your assignment. </a:t>
            </a:r>
            <a:br>
              <a:rPr lang="en-US" altLang="zh-CN" sz="2000" dirty="0" smtClean="0">
                <a:ea typeface="宋体" charset="-122"/>
              </a:rPr>
            </a:br>
            <a:endParaRPr lang="en-US" altLang="zh-CN" sz="20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Think about how the new </a:t>
            </a:r>
            <a:r>
              <a:rPr lang="en-US" altLang="zh-CN" sz="2400" dirty="0" smtClean="0">
                <a:ea typeface="宋体" charset="-122"/>
              </a:rPr>
              <a:t>info</a:t>
            </a:r>
            <a:endParaRPr lang="en-US" altLang="zh-CN" sz="2400" dirty="0" smtClean="0">
              <a:ea typeface="宋体" charset="-12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fits in with what you already know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how you want to present your argument.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CN" sz="2400" dirty="0" smtClean="0">
              <a:ea typeface="宋体" charset="-12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zh-CN" sz="2400" dirty="0" smtClean="0">
                <a:ea typeface="宋体" charset="-122"/>
              </a:rPr>
              <a:t>Making notes about and organizing </a:t>
            </a:r>
            <a:r>
              <a:rPr lang="en-US" altLang="zh-CN" sz="2400" dirty="0" smtClean="0">
                <a:ea typeface="宋体" charset="-122"/>
              </a:rPr>
              <a:t>info</a:t>
            </a:r>
            <a:endParaRPr lang="en-US" altLang="zh-CN" sz="2400" dirty="0" smtClean="0">
              <a:ea typeface="宋体" charset="-12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zh-CN" sz="2000" dirty="0" smtClean="0">
                <a:ea typeface="宋体" charset="-122"/>
              </a:rPr>
              <a:t>helps you keep track of what might or might not be useful to your project. </a:t>
            </a:r>
            <a:endParaRPr lang="en-US" sz="20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sz="4000" smtClean="0">
                <a:ea typeface="宋体" charset="-122"/>
              </a:rPr>
              <a:t>Let's wrap up the process of evaluating</a:t>
            </a:r>
            <a:endParaRPr lang="en-US" sz="40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Think about info resources as “evidence”.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Viewing info as a tool to prove a point or support an argument is a useful starting point for evaluation.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Don’t assume that one format of info is better than others.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All kinds of info should be evaluated carefully, including books, articles and web sites.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smtClean="0">
                <a:ea typeface="宋体" charset="-122"/>
              </a:rPr>
              <a:t>Evaluation … an art, not a science.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sz="2000" smtClean="0">
                <a:ea typeface="宋体" charset="-122"/>
              </a:rPr>
              <a:t>no “one size fits all” set of guidelines for this important activity</a:t>
            </a:r>
            <a:endParaRPr lang="en-US" sz="2000" smtClean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Web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single search, </a:t>
            </a:r>
            <a:r>
              <a:rPr lang="en-US" dirty="0" smtClean="0"/>
              <a:t>thousands of Web </a:t>
            </a:r>
            <a:r>
              <a:rPr lang="en-US" dirty="0" smtClean="0"/>
              <a:t>sites </a:t>
            </a:r>
          </a:p>
          <a:p>
            <a:pPr lvl="1" eaLnBrk="1" hangingPunct="1">
              <a:defRPr/>
            </a:pPr>
            <a:r>
              <a:rPr lang="en-US" dirty="0" smtClean="0"/>
              <a:t>a portion of the world's knowledge is available on the Internet</a:t>
            </a:r>
          </a:p>
          <a:p>
            <a:pPr lvl="1" eaLnBrk="1" hangingPunct="1">
              <a:defRPr/>
            </a:pPr>
            <a:r>
              <a:rPr lang="en-US" dirty="0" smtClean="0"/>
              <a:t>a portion of what is freely available is appropriate for college-level research.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124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876800"/>
            <a:ext cx="287813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good and the bad (of the Web)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Book and movie reviews </a:t>
            </a:r>
          </a:p>
          <a:p>
            <a:pPr eaLnBrk="1" hangingPunct="1">
              <a:defRPr/>
            </a:pPr>
            <a:r>
              <a:rPr lang="en-US" dirty="0" smtClean="0"/>
              <a:t>Directories </a:t>
            </a:r>
          </a:p>
          <a:p>
            <a:pPr eaLnBrk="1" hangingPunct="1">
              <a:defRPr/>
            </a:pPr>
            <a:r>
              <a:rPr lang="en-US" dirty="0" smtClean="0"/>
              <a:t>Statistics </a:t>
            </a:r>
          </a:p>
          <a:p>
            <a:pPr eaLnBrk="1" hangingPunct="1">
              <a:defRPr/>
            </a:pPr>
            <a:r>
              <a:rPr lang="en-US" dirty="0" smtClean="0"/>
              <a:t>Travel information</a:t>
            </a:r>
          </a:p>
          <a:p>
            <a:pPr eaLnBrk="1" hangingPunct="1">
              <a:defRPr/>
            </a:pPr>
            <a:r>
              <a:rPr lang="en-US" dirty="0" smtClean="0"/>
              <a:t>Government and nonprofit web sites 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Very little scholarly research or archived information </a:t>
            </a:r>
          </a:p>
          <a:p>
            <a:pPr lvl="1" eaLnBrk="1" hangingPunct="1">
              <a:defRPr/>
            </a:pPr>
            <a:r>
              <a:rPr lang="en-US" dirty="0" smtClean="0"/>
              <a:t>that's what you need for your academic paper!</a:t>
            </a:r>
          </a:p>
        </p:txBody>
      </p:sp>
      <p:pic>
        <p:nvPicPr>
          <p:cNvPr id="6149" name="Picture 25" descr="thumbs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6" descr="thumbsdow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72402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 academic library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 contrast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books, </a:t>
            </a:r>
            <a:r>
              <a:rPr lang="en-US" sz="2400" dirty="0" smtClean="0"/>
              <a:t>journals</a:t>
            </a:r>
            <a:r>
              <a:rPr lang="en-US" sz="2400" dirty="0" smtClean="0"/>
              <a:t>, newspapers, historical information, music, maps, videos, and full-text online resources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All have been selected to meet the varied research needs of college students</a:t>
            </a:r>
            <a:br>
              <a:rPr lang="en-US" sz="2400" dirty="0" smtClean="0"/>
            </a:b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Librarians, research experts, who can help you efficiently locate a few good resources (instead of hundreds or thousands so-so ones)</a:t>
            </a:r>
            <a:br>
              <a:rPr lang="en-US" sz="2400" dirty="0" smtClean="0"/>
            </a:b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Free for you.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If we don't have it, we can get it through ILL 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Library on the Web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use the Web as a portal to their resources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catalogs, databases, directories, encyclopedias and links</a:t>
            </a:r>
            <a:r>
              <a:rPr lang="en-US" sz="2400" dirty="0" smtClean="0"/>
              <a:t> to useful non-library Web sites.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don't confuse the medium with the message.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 smtClean="0"/>
              <a:t>delivery mechanism, not the content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what you find on library Web pages: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Selected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Structured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Reviewed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"value added" info resources</a:t>
            </a: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Web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World Wide Web/WWW/W3/the Web</a:t>
            </a:r>
          </a:p>
          <a:p>
            <a:pPr lvl="1" eaLnBrk="1" hangingPunct="1">
              <a:defRPr/>
            </a:pPr>
            <a:r>
              <a:rPr lang="en-US" dirty="0" smtClean="0"/>
              <a:t>Unfiltered </a:t>
            </a:r>
          </a:p>
          <a:p>
            <a:pPr lvl="1" eaLnBrk="1" hangingPunct="1">
              <a:defRPr/>
            </a:pPr>
            <a:r>
              <a:rPr lang="en-US" dirty="0" smtClean="0"/>
              <a:t>Unorganized </a:t>
            </a:r>
          </a:p>
          <a:p>
            <a:pPr lvl="1" eaLnBrk="1" hangingPunct="1">
              <a:defRPr/>
            </a:pPr>
            <a:r>
              <a:rPr lang="en-US" dirty="0" smtClean="0"/>
              <a:t>Unedited </a:t>
            </a:r>
          </a:p>
          <a:p>
            <a:pPr eaLnBrk="1" hangingPunct="1">
              <a:defRPr/>
            </a:pPr>
            <a:r>
              <a:rPr lang="en-US" dirty="0" smtClean="0"/>
              <a:t>info </a:t>
            </a:r>
            <a:r>
              <a:rPr lang="en-US" dirty="0" smtClean="0"/>
              <a:t>"free-for-all"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Finding info on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Search tools</a:t>
            </a:r>
          </a:p>
          <a:p>
            <a:pPr lvl="1" eaLnBrk="1" hangingPunct="1">
              <a:defRPr/>
            </a:pPr>
            <a:r>
              <a:rPr lang="en-US" dirty="0" smtClean="0"/>
              <a:t>Search Engines</a:t>
            </a:r>
          </a:p>
          <a:p>
            <a:pPr lvl="2" eaLnBrk="1" hangingPunct="1">
              <a:defRPr/>
            </a:pPr>
            <a:r>
              <a:rPr lang="en-US" dirty="0" smtClean="0">
                <a:hlinkClick r:id="rId3"/>
              </a:rPr>
              <a:t>Google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>
                <a:hlinkClick r:id="rId4"/>
              </a:rPr>
              <a:t>Yahoo! Search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>
                <a:hlinkClick r:id="rId5"/>
              </a:rPr>
              <a:t>Scirus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General Subject Directories</a:t>
            </a:r>
          </a:p>
          <a:p>
            <a:pPr lvl="2" eaLnBrk="1" hangingPunct="1">
              <a:defRPr/>
            </a:pPr>
            <a:r>
              <a:rPr lang="en-US" dirty="0" smtClean="0">
                <a:hlinkClick r:id="rId6"/>
              </a:rPr>
              <a:t>Yahoo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>
                <a:hlinkClick r:id="rId7"/>
              </a:rPr>
              <a:t>Google</a:t>
            </a:r>
            <a:endParaRPr lang="en-US" dirty="0" smtClean="0"/>
          </a:p>
          <a:p>
            <a:pPr lvl="2" eaLnBrk="1" hangingPunct="1">
              <a:buFontTx/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Finding info on the </a:t>
            </a:r>
            <a:r>
              <a:rPr lang="en-US" dirty="0" smtClean="0"/>
              <a:t>Web, Cont’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Search tools</a:t>
            </a:r>
          </a:p>
          <a:p>
            <a:pPr lvl="1" eaLnBrk="1" hangingPunct="1">
              <a:defRPr/>
            </a:pPr>
            <a:r>
              <a:rPr lang="en-US" dirty="0" smtClean="0"/>
              <a:t>Selective subject directories (</a:t>
            </a:r>
            <a:r>
              <a:rPr lang="en-US" dirty="0" smtClean="0">
                <a:solidFill>
                  <a:srgbClr val="FF0000"/>
                </a:solidFill>
              </a:rPr>
              <a:t>recommended</a:t>
            </a:r>
            <a:r>
              <a:rPr lang="en-US" dirty="0" smtClean="0"/>
              <a:t>)</a:t>
            </a:r>
          </a:p>
          <a:p>
            <a:pPr lvl="2" eaLnBrk="1" hangingPunct="1">
              <a:defRPr/>
            </a:pPr>
            <a:r>
              <a:rPr lang="en-US" dirty="0" smtClean="0">
                <a:hlinkClick r:id="rId3"/>
              </a:rPr>
              <a:t>Librarians’ Internet Index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>
                <a:hlinkClick r:id="rId4"/>
              </a:rPr>
              <a:t>InfoMine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>
                <a:hlinkClick r:id="rId5"/>
              </a:rPr>
              <a:t>RefDesk</a:t>
            </a:r>
            <a:endParaRPr lang="en-US" dirty="0" smtClean="0">
              <a:hlinkClick r:id="rId6"/>
            </a:endParaRPr>
          </a:p>
          <a:p>
            <a:pPr lvl="2" eaLnBrk="1" hangingPunct="1">
              <a:defRPr/>
            </a:pPr>
            <a:r>
              <a:rPr lang="en-US" dirty="0" smtClean="0">
                <a:hlinkClick r:id="rId7"/>
              </a:rPr>
              <a:t>Academic Info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>
                <a:hlinkClick r:id="rId8"/>
              </a:rPr>
              <a:t>Internet Public Library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hlinkClick r:id="rId9"/>
              </a:rPr>
              <a:t>Web Searching </a:t>
            </a:r>
            <a:r>
              <a:rPr lang="en-US" dirty="0" err="1" smtClean="0">
                <a:hlinkClick r:id="rId9"/>
              </a:rPr>
              <a:t>Lib</a:t>
            </a:r>
            <a:r>
              <a:rPr lang="en-US" dirty="0" err="1" smtClean="0">
                <a:hlinkClick r:id="rId9"/>
              </a:rPr>
              <a:t>G</a:t>
            </a:r>
            <a:r>
              <a:rPr lang="en-US" dirty="0" err="1" smtClean="0">
                <a:hlinkClick r:id="rId9"/>
              </a:rPr>
              <a:t>uide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1411</Words>
  <Application>Microsoft Office PowerPoint</Application>
  <PresentationFormat>On-screen Show (4:3)</PresentationFormat>
  <Paragraphs>250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Ocean</vt:lpstr>
      <vt:lpstr>Web Search &amp; Evaluate Info</vt:lpstr>
      <vt:lpstr>In this lesson, we’ll discuss</vt:lpstr>
      <vt:lpstr>The Web </vt:lpstr>
      <vt:lpstr>The good and the bad (of the Web)</vt:lpstr>
      <vt:lpstr>An academic library</vt:lpstr>
      <vt:lpstr>The Library on the Web</vt:lpstr>
      <vt:lpstr>The Web</vt:lpstr>
      <vt:lpstr>Finding info on the Web</vt:lpstr>
      <vt:lpstr>Finding info on the Web, Cont’</vt:lpstr>
      <vt:lpstr>Tips for searching the Web</vt:lpstr>
      <vt:lpstr>Tips for searching the Web, Cont’</vt:lpstr>
      <vt:lpstr>Evaluate the citations you found</vt:lpstr>
      <vt:lpstr>Evaluate the citations, cont’</vt:lpstr>
      <vt:lpstr>Evaluate info you found</vt:lpstr>
      <vt:lpstr>The research process</vt:lpstr>
      <vt:lpstr>Evaluation criteria</vt:lpstr>
      <vt:lpstr>Currency</vt:lpstr>
      <vt:lpstr>Currency, cont’</vt:lpstr>
      <vt:lpstr>Relevance</vt:lpstr>
      <vt:lpstr>Relevance, cont’</vt:lpstr>
      <vt:lpstr>Authority</vt:lpstr>
      <vt:lpstr>Authority, cont’</vt:lpstr>
      <vt:lpstr>Accuracy</vt:lpstr>
      <vt:lpstr>Accuracy, cont’</vt:lpstr>
      <vt:lpstr>Purpose</vt:lpstr>
      <vt:lpstr>Purpose, cont’</vt:lpstr>
      <vt:lpstr>Use your critical thinking skills …</vt:lpstr>
      <vt:lpstr>Think critically …</vt:lpstr>
      <vt:lpstr>Let's wrap up the process of evaluating</vt:lpstr>
    </vt:vector>
  </TitlesOfParts>
  <Company>Univ. of S.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Site Evaluation</dc:title>
  <dc:creator>Cao, Dongmei</dc:creator>
  <cp:lastModifiedBy>Dongmei Cao</cp:lastModifiedBy>
  <cp:revision>30</cp:revision>
  <dcterms:created xsi:type="dcterms:W3CDTF">2008-02-13T03:02:10Z</dcterms:created>
  <dcterms:modified xsi:type="dcterms:W3CDTF">2009-12-02T17:51:55Z</dcterms:modified>
</cp:coreProperties>
</file>