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3" r:id="rId11"/>
    <p:sldId id="264" r:id="rId12"/>
    <p:sldId id="269" r:id="rId13"/>
    <p:sldId id="270" r:id="rId14"/>
    <p:sldId id="272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3634-F6D2-4585-9352-70BCF0E83074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2E08C-9804-4407-A2A1-D4E41AE04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E08C-9804-4407-A2A1-D4E41AE043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9C01FBB-CB26-450D-AD42-989D4D71A178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EF6D68-9694-4DAA-8AE7-DF6E33696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od@cof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ib105fall09.blogspot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Process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sz="2400" dirty="0" smtClean="0"/>
              <a:t>Dongmei Cao</a:t>
            </a:r>
          </a:p>
          <a:p>
            <a:pPr algn="r"/>
            <a:r>
              <a:rPr lang="en-US" sz="2400" dirty="0" smtClean="0">
                <a:hlinkClick r:id="rId3"/>
              </a:rPr>
              <a:t>caod@cofc.edu</a:t>
            </a:r>
            <a:endParaRPr lang="en-US" sz="2400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/>
              <a:t>Class blog: </a:t>
            </a: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lib105fall09.blogspot.com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effectLst/>
              </a:rPr>
              <a:t> Invest. #3 </a:t>
            </a:r>
            <a:r>
              <a:rPr lang="en-US" sz="4000" b="1" dirty="0" smtClean="0">
                <a:solidFill>
                  <a:srgbClr val="FF0000"/>
                </a:solidFill>
              </a:rPr>
              <a:t>Writing</a:t>
            </a:r>
            <a:r>
              <a:rPr lang="en-US" sz="4000" b="1" dirty="0" smtClean="0"/>
              <a:t> a thesis statement</a:t>
            </a: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endParaRPr lang="en-US" sz="49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724400" cy="3535363"/>
          </a:xfrm>
        </p:spPr>
        <p:txBody>
          <a:bodyPr>
            <a:noAutofit/>
          </a:bodyPr>
          <a:lstStyle/>
          <a:p>
            <a:r>
              <a:rPr lang="en-US" dirty="0" smtClean="0"/>
              <a:t>focus on what you need</a:t>
            </a:r>
          </a:p>
          <a:p>
            <a:r>
              <a:rPr lang="en-US" dirty="0" smtClean="0"/>
              <a:t>time </a:t>
            </a:r>
          </a:p>
          <a:p>
            <a:r>
              <a:rPr lang="en-US" dirty="0" smtClean="0"/>
              <a:t>ignore irrelevant info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53625"/>
            <a:ext cx="5500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riting</a:t>
            </a:r>
            <a:r>
              <a:rPr lang="en-US" sz="3200" b="1" dirty="0" smtClean="0"/>
              <a:t> </a:t>
            </a:r>
            <a:r>
              <a:rPr lang="en-US" sz="3200" b="1" dirty="0"/>
              <a:t>a thesis statement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effectLst/>
              </a:rPr>
              <a:t> Thesis statements</a:t>
            </a:r>
            <a:br>
              <a:rPr lang="en-US" sz="4900" dirty="0" smtClean="0">
                <a:effectLst/>
              </a:rPr>
            </a:br>
            <a:endParaRPr lang="en-US" sz="49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8305800" cy="3535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Example 1.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i="1" dirty="0" smtClean="0"/>
              <a:t>Man has had a major impact on the environment.</a:t>
            </a:r>
          </a:p>
          <a:p>
            <a:pPr>
              <a:buNone/>
            </a:pPr>
            <a:r>
              <a:rPr lang="en-US" sz="2400" dirty="0" smtClean="0"/>
              <a:t>WHY?</a:t>
            </a:r>
          </a:p>
          <a:p>
            <a:pPr>
              <a:buNone/>
            </a:pPr>
            <a:r>
              <a:rPr lang="en-US" sz="2400" dirty="0" smtClean="0"/>
              <a:t>	Way </a:t>
            </a:r>
            <a:r>
              <a:rPr lang="en-US" sz="2400" b="1" dirty="0" smtClean="0"/>
              <a:t>too vague </a:t>
            </a:r>
            <a:r>
              <a:rPr lang="en-US" sz="2400" dirty="0" smtClean="0"/>
              <a:t>and </a:t>
            </a:r>
            <a:r>
              <a:rPr lang="en-US" sz="2400" b="1" dirty="0" smtClean="0"/>
              <a:t>broad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What constitutes "major impact"?</a:t>
            </a:r>
            <a:br>
              <a:rPr lang="en-US" sz="2400" dirty="0" smtClean="0"/>
            </a:br>
            <a:r>
              <a:rPr lang="en-US" sz="2400" dirty="0" smtClean="0"/>
              <a:t>What aspects of the environment are we talking about?</a:t>
            </a:r>
          </a:p>
          <a:p>
            <a:pPr>
              <a:buNone/>
            </a:pPr>
            <a:r>
              <a:rPr lang="en-US" sz="2400" dirty="0" smtClean="0"/>
              <a:t>	What century are we talking about?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53625"/>
            <a:ext cx="5500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Lame one? Avoid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Thesis statements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8305800" cy="3535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Example 2.</a:t>
            </a:r>
          </a:p>
          <a:p>
            <a:pPr>
              <a:buNone/>
            </a:pPr>
            <a:r>
              <a:rPr lang="en-US" sz="2400" i="1" dirty="0" smtClean="0"/>
              <a:t>	Marijuana use in Honolulu, Hawaii, has been a problem for law enforcement since the 1980s. </a:t>
            </a:r>
          </a:p>
          <a:p>
            <a:pPr>
              <a:buNone/>
            </a:pPr>
            <a:r>
              <a:rPr lang="en-US" sz="2400" dirty="0" smtClean="0"/>
              <a:t>WHY?</a:t>
            </a:r>
          </a:p>
          <a:p>
            <a:pPr>
              <a:buNone/>
            </a:pPr>
            <a:r>
              <a:rPr lang="en-US" sz="2400" dirty="0" smtClean="0"/>
              <a:t>	even if it’s true, </a:t>
            </a:r>
            <a:r>
              <a:rPr lang="en-US" sz="2400" b="1" dirty="0" smtClean="0"/>
              <a:t>too local </a:t>
            </a:r>
            <a:r>
              <a:rPr lang="en-US" sz="2400" dirty="0" smtClean="0"/>
              <a:t>and </a:t>
            </a:r>
            <a:r>
              <a:rPr lang="en-US" sz="2400" b="1" dirty="0" smtClean="0"/>
              <a:t>narrow </a:t>
            </a:r>
            <a:r>
              <a:rPr lang="en-US" sz="2400" dirty="0" smtClean="0"/>
              <a:t>to be supported with national or scholarly research..</a:t>
            </a:r>
          </a:p>
          <a:p>
            <a:pPr>
              <a:buNone/>
            </a:pPr>
            <a:r>
              <a:rPr lang="en-US" sz="2400" dirty="0" smtClean="0"/>
              <a:t>	limited to local newspaper articles, personal interviews</a:t>
            </a:r>
          </a:p>
          <a:p>
            <a:pPr>
              <a:buNone/>
            </a:pPr>
            <a:r>
              <a:rPr lang="en-US" sz="2400" dirty="0" smtClean="0"/>
              <a:t> 	"stretch" across a 10 page research paper? Not likely.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53625"/>
            <a:ext cx="5500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Lame one? Or good 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Thesis statements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8305800" cy="3535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Example 3.</a:t>
            </a:r>
          </a:p>
          <a:p>
            <a:pPr>
              <a:buNone/>
            </a:pPr>
            <a:r>
              <a:rPr lang="en-US" sz="2400" i="1" dirty="0" smtClean="0"/>
              <a:t>	Joe Smith’s singing is horrible. </a:t>
            </a:r>
          </a:p>
          <a:p>
            <a:pPr>
              <a:buNone/>
            </a:pPr>
            <a:r>
              <a:rPr lang="en-US" sz="2400" i="1" dirty="0" smtClean="0"/>
              <a:t>WHY?</a:t>
            </a:r>
          </a:p>
          <a:p>
            <a:pPr>
              <a:buNone/>
            </a:pPr>
            <a:r>
              <a:rPr lang="en-US" sz="2400" dirty="0" smtClean="0"/>
              <a:t>	… an unfocused opinion</a:t>
            </a:r>
          </a:p>
          <a:p>
            <a:pPr>
              <a:buNone/>
            </a:pPr>
            <a:r>
              <a:rPr lang="en-US" sz="2400" dirty="0" smtClean="0"/>
              <a:t>	What exactly is "horrible"?</a:t>
            </a:r>
          </a:p>
          <a:p>
            <a:pPr>
              <a:buNone/>
            </a:pPr>
            <a:r>
              <a:rPr lang="en-US" sz="2400" dirty="0" smtClean="0"/>
              <a:t> 	How does Joe Smith's singing fall into that category?</a:t>
            </a:r>
          </a:p>
          <a:p>
            <a:pPr>
              <a:buNone/>
            </a:pPr>
            <a:r>
              <a:rPr lang="en-US" sz="2400" dirty="0" smtClean="0"/>
              <a:t>	… many books or research articles … support this topic? Probably not.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53625"/>
            <a:ext cx="5500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Lame one? Or good 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Invest. #4 </a:t>
            </a:r>
            <a:r>
              <a:rPr lang="en-US" sz="3600" dirty="0" smtClean="0"/>
              <a:t>searching for information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724400" cy="3535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53625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Not every thesis statement can be supported.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search for sources … come up empty.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dump your topic and start over? Don’t have to.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Be flexible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revise … what you DO find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good </a:t>
            </a:r>
            <a:r>
              <a:rPr lang="en-US" smtClean="0"/>
              <a:t>thesis statement </a:t>
            </a:r>
            <a:r>
              <a:rPr lang="en-US" dirty="0" smtClean="0"/>
              <a:t>can often be converted into a question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0125"/>
          </a:xfrm>
        </p:spPr>
        <p:txBody>
          <a:bodyPr/>
          <a:lstStyle/>
          <a:p>
            <a:r>
              <a:rPr lang="en-US" b="1" dirty="0" smtClean="0"/>
              <a:t>Research Question</a:t>
            </a:r>
          </a:p>
          <a:p>
            <a:r>
              <a:rPr lang="en-US" dirty="0" smtClean="0"/>
              <a:t>e.g. </a:t>
            </a:r>
            <a:r>
              <a:rPr lang="en-US" u="sng" dirty="0" smtClean="0"/>
              <a:t>Thesis statement</a:t>
            </a:r>
            <a:r>
              <a:rPr lang="en-US" dirty="0" smtClean="0"/>
              <a:t>: The rise in teenage obesity is directly related to the fast food industry.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u="sng" dirty="0" smtClean="0"/>
              <a:t>Research question</a:t>
            </a:r>
            <a:r>
              <a:rPr lang="en-US" dirty="0" smtClean="0"/>
              <a:t>: What has the fast food industry done to contribute to the rise in teenage obesity?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70038"/>
            <a:ext cx="4346575" cy="487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Can’t be answered w/ “yes” or “no”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1711325"/>
          </a:xfrm>
        </p:spPr>
        <p:txBody>
          <a:bodyPr>
            <a:normAutofit/>
          </a:bodyPr>
          <a:lstStyle/>
          <a:p>
            <a:r>
              <a:rPr lang="en-US" dirty="0" smtClean="0"/>
              <a:t>Open-ended</a:t>
            </a:r>
          </a:p>
          <a:p>
            <a:pPr lvl="1"/>
            <a:r>
              <a:rPr lang="en-US" dirty="0" smtClean="0"/>
              <a:t>Best: </a:t>
            </a:r>
            <a:r>
              <a:rPr lang="en-US" i="1" dirty="0" smtClean="0"/>
              <a:t>how</a:t>
            </a:r>
            <a:r>
              <a:rPr lang="en-US" dirty="0" smtClean="0"/>
              <a:t>/</a:t>
            </a:r>
            <a:r>
              <a:rPr lang="en-US" i="1" dirty="0" smtClean="0"/>
              <a:t>why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:  </a:t>
            </a:r>
            <a:r>
              <a:rPr lang="en-US" i="1" dirty="0" smtClean="0"/>
              <a:t>who</a:t>
            </a:r>
            <a:r>
              <a:rPr lang="en-US" dirty="0" smtClean="0"/>
              <a:t>/</a:t>
            </a:r>
            <a:r>
              <a:rPr lang="en-US" i="1" dirty="0" smtClean="0"/>
              <a:t>where</a:t>
            </a:r>
            <a:r>
              <a:rPr lang="en-US" dirty="0" smtClean="0"/>
              <a:t>/</a:t>
            </a:r>
            <a:r>
              <a:rPr lang="en-US" i="1" dirty="0" smtClean="0"/>
              <a:t>when</a:t>
            </a:r>
          </a:p>
          <a:p>
            <a:pPr lvl="1"/>
            <a:r>
              <a:rPr lang="en-US" dirty="0" smtClean="0"/>
              <a:t>It depends: </a:t>
            </a:r>
            <a:r>
              <a:rPr lang="en-US" i="1" dirty="0" smtClean="0"/>
              <a:t>what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60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"quest" of your research efforts: find sources that answer your research question.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Plan! Plan! Plan!</a:t>
            </a:r>
            <a:br>
              <a:rPr lang="en-US" b="1" dirty="0" smtClean="0"/>
            </a:br>
            <a:r>
              <a:rPr lang="en-US" b="1" dirty="0" smtClean="0"/>
              <a:t>time and effort</a:t>
            </a:r>
            <a:br>
              <a:rPr lang="en-US" b="1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Examine each assignment carefully … pick research resources accordingly.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Be flexible.</a:t>
            </a:r>
            <a:br>
              <a:rPr lang="en-US" b="1" dirty="0" smtClean="0"/>
            </a:br>
            <a:r>
              <a:rPr lang="en-US" b="1" dirty="0" smtClean="0"/>
              <a:t>common sense</a:t>
            </a:r>
          </a:p>
          <a:p>
            <a:pPr>
              <a:buNone/>
            </a:pPr>
            <a:r>
              <a:rPr lang="en-US" b="1" dirty="0" smtClean="0"/>
              <a:t>	willing to modify a research question … available resources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caod.COUGARS\AppData\Local\Microsoft\Windows\Temporary Internet Files\Content.IE5\EGDRPVS5\MCj0078842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19200"/>
            <a:ext cx="1199099" cy="1447800"/>
          </a:xfrm>
          <a:prstGeom prst="rect">
            <a:avLst/>
          </a:prstGeom>
          <a:noFill/>
        </p:spPr>
      </p:pic>
      <p:pic>
        <p:nvPicPr>
          <p:cNvPr id="3075" name="Picture 3" descr="C:\Users\caod.COUGARS\AppData\Local\Microsoft\Windows\Temporary Internet Files\Content.IE5\YR5IM7EO\MCj007873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514600"/>
            <a:ext cx="1012406" cy="1447799"/>
          </a:xfrm>
          <a:prstGeom prst="rect">
            <a:avLst/>
          </a:prstGeom>
          <a:noFill/>
        </p:spPr>
      </p:pic>
      <p:pic>
        <p:nvPicPr>
          <p:cNvPr id="3077" name="Picture 5" descr="C:\Users\caod.COUGARS\AppData\Local\Microsoft\Windows\Temporary Internet Files\Content.IE5\YHT0G1K3\MCj0078824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205251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know what you want … ready to search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you look </a:t>
            </a:r>
          </a:p>
          <a:p>
            <a:pPr lvl="1"/>
            <a:r>
              <a:rPr lang="en-US" b="1" dirty="0" smtClean="0"/>
              <a:t>Reference books/material</a:t>
            </a:r>
            <a:r>
              <a:rPr lang="en-US" dirty="0" smtClean="0"/>
              <a:t>: encyclopedias, dictionaries, almanacs, atlases, and handbooks are great for overviews of topics or quick facts</a:t>
            </a:r>
          </a:p>
          <a:p>
            <a:pPr lvl="1"/>
            <a:r>
              <a:rPr lang="en-US" b="1" dirty="0" smtClean="0"/>
              <a:t>Books: </a:t>
            </a:r>
            <a:r>
              <a:rPr lang="en-US" dirty="0" smtClean="0"/>
              <a:t>cover a topic thoroughly, may not be as current as other sources</a:t>
            </a:r>
          </a:p>
          <a:p>
            <a:pPr lvl="1"/>
            <a:r>
              <a:rPr lang="en-US" b="1" dirty="0" smtClean="0"/>
              <a:t>Periodicals</a:t>
            </a:r>
            <a:r>
              <a:rPr lang="en-US" dirty="0" smtClean="0"/>
              <a:t>: </a:t>
            </a:r>
          </a:p>
          <a:p>
            <a:pPr lvl="2"/>
            <a:r>
              <a:rPr lang="en-US" sz="2600" dirty="0" smtClean="0"/>
              <a:t>Magazines and newspapers are reader-friendly and good for current events</a:t>
            </a:r>
          </a:p>
          <a:p>
            <a:pPr lvl="2"/>
            <a:r>
              <a:rPr lang="en-US" sz="2600" dirty="0" smtClean="0"/>
              <a:t>Journals are more academic in nature.</a:t>
            </a:r>
          </a:p>
          <a:p>
            <a:pPr lvl="1"/>
            <a:r>
              <a:rPr lang="en-US" dirty="0" smtClean="0"/>
              <a:t>And … </a:t>
            </a:r>
            <a:r>
              <a:rPr lang="en-US" b="1" dirty="0" smtClean="0"/>
              <a:t>the Web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…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Library catalog</a:t>
            </a:r>
          </a:p>
          <a:p>
            <a:pPr lvl="1"/>
            <a:r>
              <a:rPr lang="en-US" dirty="0" smtClean="0"/>
              <a:t>PASCAL Cat (PASCAL Delivers)	</a:t>
            </a:r>
          </a:p>
          <a:p>
            <a:pPr lvl="1"/>
            <a:r>
              <a:rPr lang="en-US" dirty="0" err="1" smtClean="0"/>
              <a:t>WorldCat</a:t>
            </a:r>
            <a:r>
              <a:rPr lang="en-US" dirty="0" smtClean="0"/>
              <a:t> (</a:t>
            </a:r>
            <a:r>
              <a:rPr lang="en-US" dirty="0" err="1" smtClean="0"/>
              <a:t>InterLibrary</a:t>
            </a:r>
            <a:r>
              <a:rPr lang="en-US" smtClean="0"/>
              <a:t> Loan)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Research Process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Thesis statement/Research question</a:t>
            </a:r>
          </a:p>
          <a:p>
            <a:r>
              <a:rPr lang="en-US" dirty="0" smtClean="0"/>
              <a:t>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Research</a:t>
            </a:r>
            <a:r>
              <a:rPr lang="en-US" dirty="0" smtClean="0"/>
              <a:t> is searching for and gathering information, usually to answer a particular question or problem.</a:t>
            </a:r>
          </a:p>
          <a:p>
            <a:r>
              <a:rPr lang="en-US" b="1" dirty="0" smtClean="0"/>
              <a:t>Bibliographic Research</a:t>
            </a:r>
            <a:r>
              <a:rPr lang="en-US" dirty="0" smtClean="0"/>
              <a:t>: information is gathered from published materials.</a:t>
            </a:r>
          </a:p>
          <a:p>
            <a:pPr lvl="1"/>
            <a:r>
              <a:rPr lang="en-US" dirty="0" smtClean="0"/>
              <a:t>Books, magazines, journals, newspapers and other documents</a:t>
            </a:r>
          </a:p>
          <a:p>
            <a:pPr lvl="1"/>
            <a:r>
              <a:rPr lang="en-US" dirty="0" smtClean="0"/>
              <a:t>A-V recordings, photographs, films</a:t>
            </a:r>
          </a:p>
          <a:p>
            <a:pPr lvl="1"/>
            <a:r>
              <a:rPr lang="en-US" dirty="0" smtClean="0"/>
              <a:t>Computer based programs, online info</a:t>
            </a:r>
          </a:p>
          <a:p>
            <a:r>
              <a:rPr lang="en-US" dirty="0" smtClean="0"/>
              <a:t>Bib. Research</a:t>
            </a:r>
          </a:p>
          <a:p>
            <a:pPr lvl="1"/>
            <a:r>
              <a:rPr lang="en-US" dirty="0" smtClean="0"/>
              <a:t>Old time: most, in libraries</a:t>
            </a:r>
          </a:p>
          <a:p>
            <a:pPr lvl="1"/>
            <a:r>
              <a:rPr lang="en-US" dirty="0" smtClean="0"/>
              <a:t>Now: much, pc + network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Empirical research</a:t>
            </a:r>
          </a:p>
          <a:p>
            <a:pPr lvl="1"/>
            <a:r>
              <a:rPr lang="en-US" dirty="0" smtClean="0"/>
              <a:t>Direct experience, observation, experiment.,</a:t>
            </a:r>
          </a:p>
          <a:p>
            <a:pPr lvl="1"/>
            <a:r>
              <a:rPr lang="en-US" dirty="0" smtClean="0"/>
              <a:t>e.g. lab experiment involving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Oral research</a:t>
            </a:r>
          </a:p>
          <a:p>
            <a:pPr lvl="1"/>
            <a:r>
              <a:rPr lang="en-US" dirty="0" smtClean="0"/>
              <a:t>Directly talking to people</a:t>
            </a:r>
          </a:p>
          <a:p>
            <a:pPr lvl="1"/>
            <a:r>
              <a:rPr lang="en-US" dirty="0" smtClean="0"/>
              <a:t>e.g. Interviews, surveys, polls, questionnaires</a:t>
            </a:r>
            <a:endParaRPr lang="en-US" dirty="0"/>
          </a:p>
        </p:txBody>
      </p:sp>
      <p:pic>
        <p:nvPicPr>
          <p:cNvPr id="2050" name="Picture 2" descr="C:\Users\caod.COUGARS\AppData\Local\Microsoft\Windows\Temporary Internet Files\Content.IE5\YR5IM7EO\MCj041363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19600"/>
            <a:ext cx="1565495" cy="2138854"/>
          </a:xfrm>
          <a:prstGeom prst="rect">
            <a:avLst/>
          </a:prstGeom>
          <a:noFill/>
        </p:spPr>
      </p:pic>
      <p:pic>
        <p:nvPicPr>
          <p:cNvPr id="2053" name="Picture 5" descr="C:\Users\caod.COUGARS\AppData\Local\Microsoft\Windows\Temporary Internet Files\Content.IE5\YHT0G1K3\MCj03080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572000"/>
            <a:ext cx="1350475" cy="1830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course, the focus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Bibliographic Research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caod.COUGARS\AppData\Local\Microsoft\Windows\Temporary Internet Files\Content.IE5\YHT0G1K3\MCj0078729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267200"/>
            <a:ext cx="2514600" cy="2116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is a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Process</a:t>
            </a:r>
          </a:p>
          <a:p>
            <a:pPr lvl="1"/>
            <a:r>
              <a:rPr lang="en-US" b="1" dirty="0" smtClean="0"/>
              <a:t>Investigating</a:t>
            </a:r>
          </a:p>
          <a:p>
            <a:pPr lvl="1"/>
            <a:r>
              <a:rPr lang="en-US" b="1" dirty="0" smtClean="0"/>
              <a:t>searching </a:t>
            </a:r>
            <a:endParaRPr lang="en-US" b="1" dirty="0" smtClean="0">
              <a:sym typeface="Wingdings"/>
            </a:endParaRPr>
          </a:p>
          <a:p>
            <a:pPr lvl="1"/>
            <a:r>
              <a:rPr lang="en-US" b="1" dirty="0" smtClean="0"/>
              <a:t>locating </a:t>
            </a:r>
          </a:p>
          <a:p>
            <a:pPr lvl="1"/>
            <a:r>
              <a:rPr lang="en-US" b="1" dirty="0" smtClean="0"/>
              <a:t>evaluating </a:t>
            </a:r>
            <a:endParaRPr lang="en-US" b="1" dirty="0" smtClean="0">
              <a:sym typeface="Wingdings"/>
            </a:endParaRPr>
          </a:p>
          <a:p>
            <a:pPr lvl="1"/>
            <a:r>
              <a:rPr lang="en-US" b="1" dirty="0" smtClean="0"/>
              <a:t>utilizing</a:t>
            </a:r>
            <a:endParaRPr lang="en-US" dirty="0"/>
          </a:p>
        </p:txBody>
      </p:sp>
      <p:pic>
        <p:nvPicPr>
          <p:cNvPr id="1026" name="Picture 2" descr="C:\Users\caod.COUGARS\AppData\Local\Microsoft\Windows\Temporary Internet Files\Content.IE5\I77CZWOE\MCj007870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614024"/>
            <a:ext cx="1524000" cy="278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Important!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 you ask + </a:t>
            </a:r>
            <a:r>
              <a:rPr lang="en-US" b="1" dirty="0" smtClean="0"/>
              <a:t>Where</a:t>
            </a:r>
            <a:r>
              <a:rPr lang="en-US" dirty="0" smtClean="0"/>
              <a:t> you look = </a:t>
            </a:r>
            <a:r>
              <a:rPr lang="en-US" b="1" dirty="0" smtClean="0"/>
              <a:t>What</a:t>
            </a:r>
            <a:r>
              <a:rPr lang="en-US" dirty="0" smtClean="0"/>
              <a:t> you get</a:t>
            </a:r>
          </a:p>
          <a:p>
            <a:r>
              <a:rPr lang="en-US" dirty="0" smtClean="0"/>
              <a:t>Time &amp; effort</a:t>
            </a:r>
          </a:p>
          <a:p>
            <a:r>
              <a:rPr lang="en-US" dirty="0" smtClean="0"/>
              <a:t>Tips:</a:t>
            </a:r>
          </a:p>
          <a:p>
            <a:pPr lvl="1"/>
            <a:r>
              <a:rPr lang="en-US" dirty="0" smtClean="0"/>
              <a:t>Resist search. right away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caod.COUGARS\AppData\Local\Microsoft\Windows\Temporary Internet Files\Content.IE5\EGDRPVS5\MCj007884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364848"/>
            <a:ext cx="1733550" cy="209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Invest. #1 </a:t>
            </a:r>
            <a:r>
              <a:rPr lang="en-US" sz="3600" b="1" dirty="0" smtClean="0">
                <a:solidFill>
                  <a:srgbClr val="FF0000"/>
                </a:solidFill>
              </a:rPr>
              <a:t>Identifying</a:t>
            </a:r>
            <a:r>
              <a:rPr lang="en-US" sz="3600" b="1" dirty="0" smtClean="0"/>
              <a:t> a topic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frustrated? Have no idea …</a:t>
            </a:r>
          </a:p>
          <a:p>
            <a:pPr lvl="1"/>
            <a:r>
              <a:rPr lang="en-US" dirty="0" smtClean="0"/>
              <a:t>topics are all around you … </a:t>
            </a:r>
          </a:p>
          <a:p>
            <a:pPr lvl="1"/>
            <a:r>
              <a:rPr lang="en-US" dirty="0" smtClean="0"/>
              <a:t>Choose </a:t>
            </a:r>
            <a:r>
              <a:rPr lang="en-US" dirty="0" smtClean="0"/>
              <a:t>carefully</a:t>
            </a:r>
            <a:endParaRPr lang="en-US" dirty="0" smtClean="0"/>
          </a:p>
          <a:p>
            <a:pPr lvl="2"/>
            <a:r>
              <a:rPr lang="en-US" dirty="0" err="1" smtClean="0"/>
              <a:t>sth</a:t>
            </a:r>
            <a:r>
              <a:rPr lang="en-US" dirty="0" smtClean="0"/>
              <a:t>. that interests </a:t>
            </a:r>
            <a:r>
              <a:rPr lang="en-US" dirty="0" smtClean="0"/>
              <a:t>you</a:t>
            </a:r>
            <a:endParaRPr lang="en-US" dirty="0" smtClean="0"/>
          </a:p>
          <a:p>
            <a:pPr lvl="2"/>
            <a:r>
              <a:rPr lang="en-US" dirty="0" smtClean="0"/>
              <a:t>assigned </a:t>
            </a:r>
            <a:r>
              <a:rPr lang="en-US" dirty="0" smtClean="0"/>
              <a:t>topic, an aspect</a:t>
            </a:r>
          </a:p>
          <a:p>
            <a:endParaRPr lang="en-US" dirty="0"/>
          </a:p>
        </p:txBody>
      </p:sp>
      <p:pic>
        <p:nvPicPr>
          <p:cNvPr id="3075" name="Picture 3" descr="C:\Users\caod.COUGARS\AppData\Local\Microsoft\Windows\Temporary Internet Files\Content.IE5\EGDRPVS5\MCj007871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0"/>
            <a:ext cx="2057400" cy="2229451"/>
          </a:xfrm>
          <a:prstGeom prst="rect">
            <a:avLst/>
          </a:prstGeom>
          <a:noFill/>
        </p:spPr>
      </p:pic>
      <p:pic>
        <p:nvPicPr>
          <p:cNvPr id="3077" name="Picture 5" descr="C:\Users\caod.COUGARS\AppData\Local\Microsoft\Windows\Temporary Internet Files\Content.IE5\YR5IM7EO\MCj007871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4648200"/>
            <a:ext cx="1115833" cy="1944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effectLst/>
              </a:rPr>
              <a:t> Invest. #2 </a:t>
            </a:r>
            <a:r>
              <a:rPr lang="en-US" sz="4000" b="1" dirty="0" smtClean="0">
                <a:solidFill>
                  <a:srgbClr val="FF0000"/>
                </a:solidFill>
              </a:rPr>
              <a:t>Analyzing</a:t>
            </a:r>
            <a:r>
              <a:rPr lang="en-US" sz="4000" b="1" dirty="0" smtClean="0"/>
              <a:t> the assignment</a:t>
            </a: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endParaRPr lang="en-US" sz="49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724400" cy="3535363"/>
          </a:xfrm>
        </p:spPr>
        <p:txBody>
          <a:bodyPr>
            <a:noAutofit/>
          </a:bodyPr>
          <a:lstStyle/>
          <a:p>
            <a:r>
              <a:rPr lang="en-US" dirty="0" smtClean="0"/>
              <a:t>What is it about? </a:t>
            </a:r>
          </a:p>
          <a:p>
            <a:pPr lvl="1"/>
            <a:r>
              <a:rPr lang="en-US" dirty="0" smtClean="0"/>
              <a:t>report, analytical paper, argumentative essay?</a:t>
            </a:r>
          </a:p>
          <a:p>
            <a:pPr lvl="1"/>
            <a:r>
              <a:rPr lang="en-US" dirty="0" smtClean="0"/>
              <a:t>an annotated bibliography.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57400"/>
            <a:ext cx="3962400" cy="40687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does it require?</a:t>
            </a:r>
          </a:p>
          <a:p>
            <a:pPr lvl="1"/>
            <a:r>
              <a:rPr lang="en-US" dirty="0" smtClean="0"/>
              <a:t>Type of assignment</a:t>
            </a:r>
          </a:p>
          <a:p>
            <a:pPr lvl="1"/>
            <a:r>
              <a:rPr lang="en-US" b="1" dirty="0" smtClean="0"/>
              <a:t>what kind of research</a:t>
            </a:r>
            <a:r>
              <a:rPr lang="en-US" dirty="0" smtClean="0"/>
              <a:t>  </a:t>
            </a:r>
          </a:p>
          <a:p>
            <a:pPr lvl="1"/>
            <a:r>
              <a:rPr lang="en-US" b="1" dirty="0" smtClean="0"/>
              <a:t>how to organize and present that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243</TotalTime>
  <Words>517</Words>
  <Application>Microsoft Office PowerPoint</Application>
  <PresentationFormat>On-screen Show (4:3)</PresentationFormat>
  <Paragraphs>143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YamatoPainting</vt:lpstr>
      <vt:lpstr>Research Process </vt:lpstr>
      <vt:lpstr>In this lecture</vt:lpstr>
      <vt:lpstr>What is research?</vt:lpstr>
      <vt:lpstr>Other types of research</vt:lpstr>
      <vt:lpstr>In this course, the focus is:</vt:lpstr>
      <vt:lpstr>Research is a …</vt:lpstr>
      <vt:lpstr>Investigating</vt:lpstr>
      <vt:lpstr>Invest. #1 Identifying a topic</vt:lpstr>
      <vt:lpstr>  Invest. #2 Analyzing the assignment </vt:lpstr>
      <vt:lpstr>  Invest. #3 Writing a thesis statement </vt:lpstr>
      <vt:lpstr>  Thesis statements </vt:lpstr>
      <vt:lpstr>Thesis statements</vt:lpstr>
      <vt:lpstr>Thesis statements</vt:lpstr>
      <vt:lpstr>Invest. #4 searching for information</vt:lpstr>
      <vt:lpstr>Research question</vt:lpstr>
      <vt:lpstr>Tips</vt:lpstr>
      <vt:lpstr>Searching</vt:lpstr>
      <vt:lpstr>Next time … …</vt:lpstr>
    </vt:vector>
  </TitlesOfParts>
  <Company>College of Charleston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Process</dc:title>
  <dc:creator>Dongmei Cao</dc:creator>
  <cp:lastModifiedBy>Dongmei Cao</cp:lastModifiedBy>
  <cp:revision>31</cp:revision>
  <dcterms:created xsi:type="dcterms:W3CDTF">2008-01-23T15:01:48Z</dcterms:created>
  <dcterms:modified xsi:type="dcterms:W3CDTF">2009-10-20T19:04:57Z</dcterms:modified>
</cp:coreProperties>
</file>