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75EB3-6BC0-4F22-BF0A-05D5E5E2E9FE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6D7AD-384A-4F06-91DD-862C62B6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D7AD-384A-4F06-91DD-862C62B67E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D7AD-384A-4F06-91DD-862C62B67E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D7AD-384A-4F06-91DD-862C62B67E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D7AD-384A-4F06-91DD-862C62B67E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F028C-A5EF-4D6B-8249-5FDCD717A76B}" type="slidenum">
              <a:rPr lang="en-US"/>
              <a:pPr/>
              <a:t>2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EE498-9680-4DD5-AE81-84A838697B1E}" type="slidenum">
              <a:rPr lang="en-US"/>
              <a:pPr/>
              <a:t>3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56FC8-A445-43F5-8F49-9D1AA7C47521}" type="slidenum">
              <a:rPr lang="en-US"/>
              <a:pPr/>
              <a:t>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D7AD-384A-4F06-91DD-862C62B67E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D7AD-384A-4F06-91DD-862C62B67E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D7AD-384A-4F06-91DD-862C62B67E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D7AD-384A-4F06-91DD-862C62B67E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D7AD-384A-4F06-91DD-862C62B67E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88FB66-94CB-4BF9-974E-28D748F44FD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06992A-8C2D-479D-BF2A-904F51BC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od@cof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library.cofc.edu/brow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Databases: search strategy (II)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 lnSpcReduction="10000"/>
          </a:bodyPr>
          <a:lstStyle/>
          <a:p>
            <a:pPr lvl="2" algn="r"/>
            <a:endParaRPr lang="en-US" dirty="0" smtClean="0">
              <a:hlinkClick r:id="rId3"/>
            </a:endParaRPr>
          </a:p>
          <a:p>
            <a:pPr lvl="2" algn="r"/>
            <a:endParaRPr lang="en-US" dirty="0" smtClean="0">
              <a:hlinkClick r:id="rId3"/>
            </a:endParaRPr>
          </a:p>
          <a:p>
            <a:pPr lvl="2" algn="r"/>
            <a:r>
              <a:rPr lang="en-US" sz="2600" dirty="0" smtClean="0">
                <a:hlinkClick r:id="rId3"/>
              </a:rPr>
              <a:t>caod@cofc.edu</a:t>
            </a:r>
            <a:endParaRPr lang="en-US" sz="2600" dirty="0" smtClean="0"/>
          </a:p>
          <a:p>
            <a:pPr lvl="2" algn="r"/>
            <a:r>
              <a:rPr lang="en-US" sz="2600" dirty="0" smtClean="0"/>
              <a:t>http://</a:t>
            </a:r>
            <a:r>
              <a:rPr lang="en-US" sz="2600" dirty="0" smtClean="0"/>
              <a:t>lib105fall09.blogspot.com</a:t>
            </a:r>
            <a:r>
              <a:rPr lang="en-US" sz="2600" dirty="0" smtClean="0"/>
              <a:t>/</a:t>
            </a:r>
          </a:p>
          <a:p>
            <a:pPr lvl="2" algn="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book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book citations include a: </a:t>
            </a:r>
          </a:p>
          <a:p>
            <a:pPr lvl="1"/>
            <a:r>
              <a:rPr lang="en-US" dirty="0" smtClean="0"/>
              <a:t>chapter title </a:t>
            </a:r>
          </a:p>
          <a:p>
            <a:pPr lvl="1"/>
            <a:r>
              <a:rPr lang="en-US" dirty="0" smtClean="0"/>
              <a:t>chapter author(s) </a:t>
            </a:r>
          </a:p>
          <a:p>
            <a:pPr lvl="1"/>
            <a:r>
              <a:rPr lang="en-US" dirty="0" smtClean="0"/>
              <a:t>book title </a:t>
            </a:r>
          </a:p>
          <a:p>
            <a:pPr lvl="1"/>
            <a:r>
              <a:rPr lang="en-US" dirty="0" smtClean="0"/>
              <a:t>book editor(s) or author(s) </a:t>
            </a:r>
          </a:p>
          <a:p>
            <a:pPr lvl="1"/>
            <a:r>
              <a:rPr lang="en-US" dirty="0" smtClean="0"/>
              <a:t>publisher name and location </a:t>
            </a:r>
          </a:p>
          <a:p>
            <a:pPr lvl="1"/>
            <a:r>
              <a:rPr lang="en-US" dirty="0" smtClean="0"/>
              <a:t>publication year (no month or date) </a:t>
            </a:r>
          </a:p>
          <a:p>
            <a:r>
              <a:rPr lang="en-US" dirty="0" smtClean="0"/>
              <a:t>Note: no volume or issue info </a:t>
            </a:r>
          </a:p>
          <a:p>
            <a:r>
              <a:rPr lang="en-US" dirty="0" smtClean="0"/>
              <a:t>Many book citations do not include the chapter title or author.</a:t>
            </a:r>
          </a:p>
          <a:p>
            <a:pPr lvl="0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C:\Users\caod.COUGARS\AppData\Local\Microsoft\Windows\Temporary Internet Files\Content.IE5\I77CZWOE\MCj00786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667000"/>
            <a:ext cx="57735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about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Suppose you get zero results.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Check your spelling and retype any search that fails </a:t>
            </a:r>
          </a:p>
          <a:p>
            <a:pPr lvl="1"/>
            <a:r>
              <a:rPr lang="en-US" dirty="0" smtClean="0"/>
              <a:t>Try your search in several databases </a:t>
            </a:r>
          </a:p>
          <a:p>
            <a:pPr lvl="1"/>
            <a:r>
              <a:rPr lang="en-US" dirty="0" smtClean="0"/>
              <a:t>Try a different search strategy by using different keywords or different subject terms </a:t>
            </a:r>
          </a:p>
          <a:p>
            <a:pPr lvl="1"/>
            <a:r>
              <a:rPr lang="en-US" dirty="0" smtClean="0"/>
              <a:t>Check your strategy and search terms with a librarian or another searcher.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Experienced searchers never give up. </a:t>
            </a:r>
          </a:p>
          <a:p>
            <a:pPr lvl="1"/>
            <a:r>
              <a:rPr lang="en-US" b="1" u="sng" dirty="0" smtClean="0"/>
              <a:t>it often takes several tries</a:t>
            </a:r>
            <a:r>
              <a:rPr lang="en-US" b="1" dirty="0" smtClean="0"/>
              <a:t> to find the info</a:t>
            </a:r>
            <a:br>
              <a:rPr lang="en-US" b="1" dirty="0" smtClean="0"/>
            </a:br>
            <a:endParaRPr lang="en-US" dirty="0" smtClean="0"/>
          </a:p>
          <a:p>
            <a:r>
              <a:rPr lang="en-US" u="sng" dirty="0" smtClean="0"/>
              <a:t>no hard and fast rules</a:t>
            </a:r>
            <a:r>
              <a:rPr lang="en-US" b="1" dirty="0" smtClean="0"/>
              <a:t>: how much info is "enough".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list is manageable </a:t>
            </a:r>
          </a:p>
          <a:p>
            <a:pPr lvl="1"/>
            <a:r>
              <a:rPr lang="en-US" dirty="0" smtClean="0"/>
              <a:t>the items are relevant</a:t>
            </a:r>
          </a:p>
          <a:p>
            <a:pPr lvl="1"/>
            <a:r>
              <a:rPr lang="en-US" dirty="0" smtClean="0"/>
              <a:t>Then you’ve done a successful search!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caod.COUGARS\AppData\Local\Microsoft\Windows\Temporary Internet Files\Content.IE5\I77CZWOE\MCj00786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4876800"/>
            <a:ext cx="57735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Process: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Where you look matters!</a:t>
            </a:r>
          </a:p>
          <a:p>
            <a:pPr lvl="1"/>
            <a:r>
              <a:rPr lang="en-US" dirty="0" smtClean="0"/>
              <a:t>The database should match the topic.</a:t>
            </a:r>
          </a:p>
          <a:p>
            <a:r>
              <a:rPr lang="en-US" b="1" dirty="0" smtClean="0"/>
              <a:t>How you ask matters!</a:t>
            </a:r>
          </a:p>
          <a:p>
            <a:pPr lvl="1"/>
            <a:r>
              <a:rPr lang="en-US" dirty="0" smtClean="0"/>
              <a:t>Different search terms yield different search results.</a:t>
            </a:r>
          </a:p>
          <a:p>
            <a:r>
              <a:rPr lang="en-US" b="1" dirty="0" smtClean="0"/>
              <a:t>Pay attention to what works!</a:t>
            </a:r>
          </a:p>
          <a:p>
            <a:pPr lvl="1"/>
            <a:r>
              <a:rPr lang="en-US" dirty="0" smtClean="0"/>
              <a:t>Effective searchers learn from past experiences.</a:t>
            </a:r>
          </a:p>
        </p:txBody>
      </p:sp>
      <p:pic>
        <p:nvPicPr>
          <p:cNvPr id="2050" name="Picture 2" descr="C:\Users\caod.COUGARS\AppData\Local\Microsoft\Windows\Temporary Internet Files\Content.IE5\I77CZWOE\MCj007870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029200"/>
            <a:ext cx="1024427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know … which database?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general/multi-disciplinary</a:t>
            </a:r>
            <a:r>
              <a:rPr lang="en-US" sz="2800" b="1" dirty="0"/>
              <a:t>: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b="1" dirty="0" smtClean="0"/>
              <a:t>covers </a:t>
            </a:r>
            <a:r>
              <a:rPr lang="en-US" sz="2600" dirty="0" smtClean="0"/>
              <a:t>a </a:t>
            </a:r>
            <a:r>
              <a:rPr lang="en-US" sz="2600" dirty="0"/>
              <a:t>wide variety of </a:t>
            </a:r>
            <a:r>
              <a:rPr lang="en-US" dirty="0" smtClean="0"/>
              <a:t>discipline</a:t>
            </a:r>
            <a:r>
              <a:rPr lang="en-US" sz="2600" dirty="0" smtClean="0"/>
              <a:t>s</a:t>
            </a:r>
            <a:br>
              <a:rPr lang="en-US" sz="2600" dirty="0" smtClean="0"/>
            </a:br>
            <a:endParaRPr lang="en-US" sz="2600" dirty="0"/>
          </a:p>
          <a:p>
            <a:pPr lvl="1"/>
            <a:r>
              <a:rPr lang="en-US" sz="2200" dirty="0"/>
              <a:t>e.g. </a:t>
            </a:r>
            <a:r>
              <a:rPr lang="en-US" sz="2200" u="sng" dirty="0"/>
              <a:t>Academic Search Premier</a:t>
            </a:r>
            <a:r>
              <a:rPr lang="en-US" sz="2200" dirty="0"/>
              <a:t>: history, math, education, engineering, music, chemistry … </a:t>
            </a:r>
            <a:r>
              <a:rPr lang="en-US" sz="2200" dirty="0" smtClean="0"/>
              <a:t>and much </a:t>
            </a:r>
            <a:r>
              <a:rPr lang="en-US" sz="2200" dirty="0"/>
              <a:t>more 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21197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subject specific: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dirty="0"/>
              <a:t>focus on a single discipline and cover it more </a:t>
            </a:r>
            <a:r>
              <a:rPr lang="en-US" sz="2600" dirty="0" smtClean="0"/>
              <a:t>thoroughly</a:t>
            </a:r>
            <a:br>
              <a:rPr lang="en-US" sz="2600" dirty="0" smtClean="0"/>
            </a:br>
            <a:endParaRPr lang="en-US" sz="2600" dirty="0"/>
          </a:p>
          <a:p>
            <a:pPr lvl="1"/>
            <a:r>
              <a:rPr lang="en-US" sz="2200" dirty="0"/>
              <a:t>e.g. </a:t>
            </a:r>
            <a:r>
              <a:rPr lang="en-US" sz="2200" u="sng" dirty="0"/>
              <a:t>Sociological Abstracts</a:t>
            </a:r>
            <a:r>
              <a:rPr lang="en-US" sz="2200" dirty="0"/>
              <a:t> (sociology)</a:t>
            </a:r>
          </a:p>
          <a:p>
            <a:pPr>
              <a:buNone/>
            </a:pPr>
            <a:endParaRPr lang="en-US" sz="2600" dirty="0"/>
          </a:p>
        </p:txBody>
      </p:sp>
      <p:pic>
        <p:nvPicPr>
          <p:cNvPr id="211974" name="Picture 5" descr="C:\Users\caod.COUGARS\AppData\Local\Microsoft\Windows\Temporary Internet Files\Content.IE5\YR5IM7EO\MCj00787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724400"/>
            <a:ext cx="11160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know … which database?</a:t>
            </a:r>
            <a:br>
              <a:rPr lang="en-US" dirty="0"/>
            </a:b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/>
              <a:t>To find the best database for your topic</a:t>
            </a:r>
          </a:p>
          <a:p>
            <a:pPr>
              <a:buFont typeface="Wingdings" pitchFamily="2" charset="2"/>
              <a:buNone/>
            </a:pPr>
            <a:endParaRPr lang="en-US" sz="3200" dirty="0"/>
          </a:p>
          <a:p>
            <a:r>
              <a:rPr lang="en-US" dirty="0"/>
              <a:t>Use the </a:t>
            </a:r>
            <a:r>
              <a:rPr lang="en-US" b="1" u="sng" dirty="0" err="1" smtClean="0"/>
              <a:t>LibGuides</a:t>
            </a:r>
            <a:r>
              <a:rPr lang="en-US" dirty="0" smtClean="0"/>
              <a:t> (</a:t>
            </a:r>
            <a:r>
              <a:rPr lang="en-US" dirty="0" err="1" smtClean="0">
                <a:hlinkClick r:id="rId3"/>
              </a:rPr>
              <a:t>LibGuides</a:t>
            </a:r>
            <a:r>
              <a:rPr lang="en-US" dirty="0" smtClean="0">
                <a:hlinkClick r:id="rId3"/>
              </a:rPr>
              <a:t> for Majors &amp; Minors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Practice!</a:t>
            </a:r>
          </a:p>
          <a:p>
            <a:pPr lvl="1"/>
            <a:r>
              <a:rPr lang="en-US" dirty="0" smtClean="0"/>
              <a:t>repeated </a:t>
            </a:r>
            <a:r>
              <a:rPr lang="en-US" dirty="0"/>
              <a:t>use, best way to learn the contents of </a:t>
            </a:r>
            <a:r>
              <a:rPr lang="en-US" dirty="0" smtClean="0"/>
              <a:t>databases (and search techniques).</a:t>
            </a:r>
            <a:endParaRPr lang="en-US" dirty="0"/>
          </a:p>
          <a:p>
            <a:r>
              <a:rPr lang="en-US" dirty="0"/>
              <a:t>Ask a librarian, recommend. </a:t>
            </a:r>
            <a:br>
              <a:rPr lang="en-US" dirty="0"/>
            </a:br>
            <a:endParaRPr lang="en-US" dirty="0"/>
          </a:p>
        </p:txBody>
      </p:sp>
      <p:pic>
        <p:nvPicPr>
          <p:cNvPr id="216068" name="Picture 5" descr="C:\Users\caod.COUGARS\AppData\Local\Microsoft\Windows\Temporary Internet Files\Content.IE5\YR5IM7EO\MCj007871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648200"/>
            <a:ext cx="11160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143" r="6571"/>
          <a:stretch>
            <a:fillRect/>
          </a:stretch>
        </p:blipFill>
        <p:spPr bwMode="auto">
          <a:xfrm>
            <a:off x="685800" y="12954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LibGuides</a:t>
            </a:r>
            <a:r>
              <a:rPr lang="en-US" dirty="0" smtClean="0"/>
              <a:t> for Majors &amp; Minors </a:t>
            </a:r>
            <a:r>
              <a:rPr lang="en-US" dirty="0"/>
              <a:t>(screenshot)</a:t>
            </a:r>
          </a:p>
        </p:txBody>
      </p:sp>
      <p:sp>
        <p:nvSpPr>
          <p:cNvPr id="219144" name="Oval 8"/>
          <p:cNvSpPr>
            <a:spLocks noChangeArrowheads="1"/>
          </p:cNvSpPr>
          <p:nvPr/>
        </p:nvSpPr>
        <p:spPr bwMode="auto">
          <a:xfrm>
            <a:off x="4038600" y="4267200"/>
            <a:ext cx="685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971800" y="4648200"/>
            <a:ext cx="9906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Your Search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citations for books or </a:t>
            </a:r>
            <a:br>
              <a:rPr lang="en-US" dirty="0" smtClean="0"/>
            </a:br>
            <a:r>
              <a:rPr lang="en-US" dirty="0" smtClean="0"/>
              <a:t>articles (journals, magazines, newspapers)</a:t>
            </a:r>
          </a:p>
          <a:p>
            <a:r>
              <a:rPr lang="en-US" dirty="0" smtClean="0"/>
              <a:t>sometimes links to the items themselves, </a:t>
            </a:r>
          </a:p>
          <a:p>
            <a:pPr lvl="1"/>
            <a:r>
              <a:rPr lang="en-US" dirty="0" smtClean="0"/>
              <a:t>as in results #5, #6, and #7 of the following screenshot</a:t>
            </a:r>
          </a:p>
          <a:p>
            <a:pPr lvl="1"/>
            <a:r>
              <a:rPr lang="en-US" dirty="0" smtClean="0"/>
              <a:t>full-text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282" t="57022" r="6802"/>
          <a:stretch>
            <a:fillRect/>
          </a:stretch>
        </p:blipFill>
        <p:spPr bwMode="auto">
          <a:xfrm>
            <a:off x="152400" y="2133600"/>
            <a:ext cx="8763000" cy="318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journal article citation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4694" r="7143"/>
          <a:stretch>
            <a:fillRect/>
          </a:stretch>
        </p:blipFill>
        <p:spPr bwMode="auto">
          <a:xfrm>
            <a:off x="152400" y="1581150"/>
            <a:ext cx="8763001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1447800" y="23622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371600" y="2743200"/>
            <a:ext cx="1066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1295400" y="32766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019800" y="2590800"/>
            <a:ext cx="1219200" cy="3667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author(s)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562600" y="3124200"/>
            <a:ext cx="1828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journal title</a:t>
            </a:r>
            <a:endParaRPr lang="en-US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10400" y="2057400"/>
            <a:ext cx="13716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article title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91000" y="320040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038600" y="3505200"/>
            <a:ext cx="1828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vol., issue # &amp; 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journal article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Journal article citations look different from book citations.</a:t>
            </a:r>
          </a:p>
          <a:p>
            <a:pPr lvl="0"/>
            <a:r>
              <a:rPr lang="en-US" dirty="0" smtClean="0"/>
              <a:t>Journal citations include a: </a:t>
            </a:r>
          </a:p>
          <a:p>
            <a:pPr lvl="1"/>
            <a:r>
              <a:rPr lang="en-US" dirty="0" smtClean="0"/>
              <a:t>article title </a:t>
            </a:r>
          </a:p>
          <a:p>
            <a:pPr lvl="1"/>
            <a:r>
              <a:rPr lang="en-US" dirty="0" smtClean="0"/>
              <a:t>author </a:t>
            </a:r>
          </a:p>
          <a:p>
            <a:pPr lvl="1"/>
            <a:r>
              <a:rPr lang="en-US" dirty="0" smtClean="0"/>
              <a:t>journal title 	</a:t>
            </a:r>
          </a:p>
          <a:p>
            <a:pPr lvl="1"/>
            <a:r>
              <a:rPr lang="en-US" dirty="0" smtClean="0"/>
              <a:t>date </a:t>
            </a:r>
            <a:br>
              <a:rPr lang="en-US" dirty="0" smtClean="0"/>
            </a:br>
            <a:r>
              <a:rPr lang="en-US" b="1" dirty="0" smtClean="0"/>
              <a:t>2006, </a:t>
            </a:r>
            <a:r>
              <a:rPr lang="en-US" dirty="0" smtClean="0"/>
              <a:t>Sep 2006</a:t>
            </a:r>
            <a:r>
              <a:rPr lang="en-US" b="1" dirty="0" smtClean="0"/>
              <a:t>, </a:t>
            </a:r>
            <a:br>
              <a:rPr lang="en-US" b="1" dirty="0" smtClean="0"/>
            </a:br>
            <a:r>
              <a:rPr lang="en-US" b="1" dirty="0" smtClean="0"/>
              <a:t>Winter 1998, 8/1/2003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volume and issue number</a:t>
            </a:r>
            <a:br>
              <a:rPr lang="en-US" dirty="0" smtClean="0"/>
            </a:br>
            <a:r>
              <a:rPr lang="en-US" b="1" dirty="0" smtClean="0"/>
              <a:t>Vol. 28 Issue 3, or 28(3)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Note: </a:t>
            </a:r>
            <a:br>
              <a:rPr lang="en-US" dirty="0" smtClean="0"/>
            </a:br>
            <a:r>
              <a:rPr lang="en-US" dirty="0" smtClean="0"/>
              <a:t>Source field does not include the publisher name or location.</a:t>
            </a:r>
          </a:p>
          <a:p>
            <a:endParaRPr lang="en-US" dirty="0" smtClean="0"/>
          </a:p>
        </p:txBody>
      </p:sp>
      <p:pic>
        <p:nvPicPr>
          <p:cNvPr id="4" name="Picture 2" descr="C:\Users\caod.COUGARS\AppData\Local\Microsoft\Windows\Temporary Internet Files\Content.IE5\I77CZWOE\MCj00786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352800"/>
            <a:ext cx="57735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book citation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565" r="15037"/>
          <a:stretch>
            <a:fillRect/>
          </a:stretch>
        </p:blipFill>
        <p:spPr bwMode="auto">
          <a:xfrm>
            <a:off x="152400" y="1326092"/>
            <a:ext cx="8534400" cy="536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1600200" y="18288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143000" y="2133600"/>
            <a:ext cx="1066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1447800" y="28956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86400" y="1600200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15000" y="2133600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chapter author(s</a:t>
            </a:r>
            <a:r>
              <a:rPr lang="en-US" dirty="0"/>
              <a:t>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743200" y="2971800"/>
            <a:ext cx="3048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book title and book editor(s)/author(s)</a:t>
            </a:r>
            <a:endParaRPr lang="en-US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248400" y="2971800"/>
            <a:ext cx="1828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Publisher info &amp; pub. year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86400" y="2743200"/>
            <a:ext cx="2209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308</Words>
  <Application>Microsoft Office PowerPoint</Application>
  <PresentationFormat>On-screen Show (4:3)</PresentationFormat>
  <Paragraphs>83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Databases: search strategy (II)</vt:lpstr>
      <vt:lpstr>How do you know … which database?</vt:lpstr>
      <vt:lpstr>How do you know … which database? </vt:lpstr>
      <vt:lpstr>LibGuides for Majors &amp; Minors (screenshot)</vt:lpstr>
      <vt:lpstr>Reading Your Search Results</vt:lpstr>
      <vt:lpstr>Slide 6</vt:lpstr>
      <vt:lpstr>A journal article citation</vt:lpstr>
      <vt:lpstr>A journal article citation</vt:lpstr>
      <vt:lpstr>A book citation</vt:lpstr>
      <vt:lpstr>A book citation</vt:lpstr>
      <vt:lpstr>Tips about searching</vt:lpstr>
      <vt:lpstr>Searching Process: review</vt:lpstr>
    </vt:vector>
  </TitlesOfParts>
  <Company>College of Charleston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</dc:title>
  <dc:creator>Dongmei Cao</dc:creator>
  <cp:lastModifiedBy>Dongmei Cao</cp:lastModifiedBy>
  <cp:revision>15</cp:revision>
  <dcterms:created xsi:type="dcterms:W3CDTF">2008-01-28T18:58:28Z</dcterms:created>
  <dcterms:modified xsi:type="dcterms:W3CDTF">2009-11-09T21:01:35Z</dcterms:modified>
</cp:coreProperties>
</file>