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0"/>
  </p:notesMasterIdLst>
  <p:sldIdLst>
    <p:sldId id="257" r:id="rId3"/>
    <p:sldId id="269" r:id="rId4"/>
    <p:sldId id="258" r:id="rId5"/>
    <p:sldId id="270" r:id="rId6"/>
    <p:sldId id="271" r:id="rId7"/>
    <p:sldId id="272"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4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C187E-3409-4412-AD73-C005702E339C}" type="datetimeFigureOut">
              <a:rPr lang="en-US" smtClean="0"/>
              <a:pPr/>
              <a:t>10/22/2009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7B609-DFC3-46CB-A80E-7761AC8240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10/22/2009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37B609-DFC3-46CB-A80E-7761AC8240D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10/22/2009 9:16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37B609-DFC3-46CB-A80E-7761AC8240D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37B609-DFC3-46CB-A80E-7761AC8240D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37B609-DFC3-46CB-A80E-7761AC8240D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37B609-DFC3-46CB-A80E-7761AC8240D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7620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7620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8000" r="-8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nuncio.cofc.edu/login?url=http://www.oxfordreference.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libcat.cofc.edu/search~S12?/cBR95+.D5313+2005/cbr+++95+d5313+2005/-3,-1,,E/browse" TargetMode="External"/><Relationship Id="rId4" Type="http://schemas.openxmlformats.org/officeDocument/2006/relationships/hyperlink" Target="http://nuncio.cofc.edu/login?url=http://www.oxford-modernworld.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nuncio.cofc.edu/login?url=http://refuniv.odyssi.com/cgi-bin/phtml?newsearch.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libcat.cofc.edu/"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www.cofc.edu/library/find/ask/index.php" TargetMode="External"/><Relationship Id="rId4" Type="http://schemas.openxmlformats.org/officeDocument/2006/relationships/hyperlink" Target="http://libguides.library.cofc.edu/brows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mtClean="0"/>
              <a:t>Background </a:t>
            </a:r>
            <a:r>
              <a:rPr lang="en-US" dirty="0" smtClean="0"/>
              <a:t>Sources</a:t>
            </a:r>
            <a:endParaRPr lang="en-US" dirty="0"/>
          </a:p>
        </p:txBody>
      </p:sp>
      <p:sp>
        <p:nvSpPr>
          <p:cNvPr id="3" name="Subtitle 2"/>
          <p:cNvSpPr>
            <a:spLocks noGrp="1"/>
          </p:cNvSpPr>
          <p:nvPr>
            <p:ph type="subTitle" idx="1"/>
          </p:nvPr>
        </p:nvSpPr>
        <p:spPr>
          <a:xfrm>
            <a:off x="730249" y="4800600"/>
            <a:ext cx="7681913" cy="914400"/>
          </a:xfrm>
        </p:spPr>
        <p:txBody>
          <a:bodyPr>
            <a:normAutofit/>
          </a:bodyPr>
          <a:lstStyle/>
          <a:p>
            <a:r>
              <a:rPr lang="en-US" dirty="0" smtClean="0"/>
              <a:t>Dongmei Cao</a:t>
            </a:r>
          </a:p>
          <a:p>
            <a:r>
              <a:rPr lang="en-US" dirty="0" smtClean="0"/>
              <a:t>caod@cofc.edu</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Why do we need them?</a:t>
            </a:r>
            <a:endParaRPr lang="en-US" dirty="0"/>
          </a:p>
        </p:txBody>
      </p:sp>
      <p:sp>
        <p:nvSpPr>
          <p:cNvPr id="3" name="Text Placeholder 2"/>
          <p:cNvSpPr>
            <a:spLocks noGrp="1"/>
          </p:cNvSpPr>
          <p:nvPr>
            <p:ph type="body" sz="quarter" idx="10"/>
          </p:nvPr>
        </p:nvSpPr>
        <p:spPr>
          <a:xfrm>
            <a:off x="381000" y="1411552"/>
            <a:ext cx="8382000" cy="2376035"/>
          </a:xfrm>
        </p:spPr>
        <p:txBody>
          <a:bodyPr/>
          <a:lstStyle/>
          <a:p>
            <a:r>
              <a:rPr lang="en-US" dirty="0" smtClean="0"/>
              <a:t>Now that you have main topics and keywords</a:t>
            </a:r>
          </a:p>
          <a:p>
            <a:r>
              <a:rPr lang="en-US" dirty="0" smtClean="0"/>
              <a:t>What’s next? </a:t>
            </a:r>
            <a:br>
              <a:rPr lang="en-US" dirty="0" smtClean="0"/>
            </a:br>
            <a:r>
              <a:rPr lang="en-US" dirty="0" smtClean="0"/>
              <a:t>Find one or more sources of background info</a:t>
            </a:r>
          </a:p>
          <a:p>
            <a:pPr lvl="1"/>
            <a:r>
              <a:rPr lang="en-US" dirty="0" smtClean="0"/>
              <a:t>Broad context of your research</a:t>
            </a:r>
          </a:p>
          <a:p>
            <a:pPr lvl="1"/>
            <a:r>
              <a:rPr lang="en-US" dirty="0" smtClean="0"/>
              <a:t>What is known</a:t>
            </a:r>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background sources</a:t>
            </a:r>
            <a:endParaRPr lang="en-US" dirty="0"/>
          </a:p>
        </p:txBody>
      </p:sp>
      <p:sp>
        <p:nvSpPr>
          <p:cNvPr id="3" name="Text Placeholder 2"/>
          <p:cNvSpPr>
            <a:spLocks noGrp="1"/>
          </p:cNvSpPr>
          <p:nvPr>
            <p:ph type="body" sz="quarter" idx="10"/>
          </p:nvPr>
        </p:nvSpPr>
        <p:spPr>
          <a:xfrm>
            <a:off x="381000" y="2209800"/>
            <a:ext cx="8382000" cy="1905000"/>
          </a:xfrm>
        </p:spPr>
        <p:txBody>
          <a:bodyPr/>
          <a:lstStyle/>
          <a:p>
            <a:r>
              <a:rPr lang="en-US" dirty="0" smtClean="0"/>
              <a:t>Subject encyclopedias/dictionaries</a:t>
            </a:r>
          </a:p>
          <a:p>
            <a:pPr lvl="1"/>
            <a:r>
              <a:rPr lang="en-US" dirty="0" smtClean="0"/>
              <a:t>Online reference collection </a:t>
            </a:r>
          </a:p>
          <a:p>
            <a:pPr lvl="1"/>
            <a:r>
              <a:rPr lang="en-US" dirty="0" smtClean="0"/>
              <a:t>Print reference collection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 Placeholder 2"/>
          <p:cNvSpPr>
            <a:spLocks noGrp="1"/>
          </p:cNvSpPr>
          <p:nvPr>
            <p:ph type="body" sz="quarter" idx="10"/>
          </p:nvPr>
        </p:nvSpPr>
        <p:spPr>
          <a:xfrm>
            <a:off x="381000" y="1411552"/>
            <a:ext cx="8382000" cy="3742563"/>
          </a:xfrm>
        </p:spPr>
        <p:txBody>
          <a:bodyPr/>
          <a:lstStyle/>
          <a:p>
            <a:r>
              <a:rPr lang="en-US" dirty="0" smtClean="0">
                <a:hlinkClick r:id="rId3"/>
              </a:rPr>
              <a:t>Oxford Reference Online</a:t>
            </a:r>
            <a:r>
              <a:rPr lang="en-US" dirty="0" smtClean="0"/>
              <a:t>: </a:t>
            </a:r>
            <a:br>
              <a:rPr lang="en-US" dirty="0" smtClean="0"/>
            </a:br>
            <a:r>
              <a:rPr lang="en-US" dirty="0" smtClean="0"/>
              <a:t>Contains over 100 dictionary, language reference, and </a:t>
            </a:r>
            <a:r>
              <a:rPr lang="en-US" u="sng" dirty="0" smtClean="0"/>
              <a:t>subject reference works </a:t>
            </a:r>
            <a:r>
              <a:rPr lang="en-US" dirty="0" smtClean="0"/>
              <a:t>published by Oxford University Press. </a:t>
            </a:r>
          </a:p>
          <a:p>
            <a:r>
              <a:rPr lang="en-US" dirty="0" smtClean="0">
                <a:hlinkClick r:id="rId4"/>
              </a:rPr>
              <a:t>Oxford Encyclopedia of the Modern World</a:t>
            </a:r>
            <a:endParaRPr lang="en-US" dirty="0" smtClean="0"/>
          </a:p>
          <a:p>
            <a:r>
              <a:rPr lang="en-US" dirty="0" smtClean="0"/>
              <a:t>Encyclopedia of Christian Theology</a:t>
            </a:r>
            <a:br>
              <a:rPr lang="en-US" dirty="0" smtClean="0"/>
            </a:br>
            <a:r>
              <a:rPr lang="en-US" dirty="0" smtClean="0"/>
              <a:t>3 v. </a:t>
            </a:r>
            <a:br>
              <a:rPr lang="en-US" dirty="0" smtClean="0"/>
            </a:br>
            <a:r>
              <a:rPr lang="en-US" dirty="0" smtClean="0"/>
              <a:t>Call #: REF </a:t>
            </a:r>
            <a:r>
              <a:rPr lang="en-US" dirty="0" smtClean="0">
                <a:hlinkClick r:id="rId5"/>
              </a:rPr>
              <a:t>BR95 .D5313 2005</a:t>
            </a:r>
            <a:endParaRPr lang="en-US" dirty="0" smtClean="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find them?</a:t>
            </a:r>
            <a:endParaRPr lang="en-US" dirty="0"/>
          </a:p>
        </p:txBody>
      </p:sp>
      <p:sp>
        <p:nvSpPr>
          <p:cNvPr id="3" name="Text Placeholder 2"/>
          <p:cNvSpPr>
            <a:spLocks noGrp="1"/>
          </p:cNvSpPr>
          <p:nvPr>
            <p:ph type="body" sz="quarter" idx="10"/>
          </p:nvPr>
        </p:nvSpPr>
        <p:spPr>
          <a:xfrm>
            <a:off x="381000" y="2057400"/>
            <a:ext cx="8382000" cy="2438400"/>
          </a:xfrm>
        </p:spPr>
        <p:txBody>
          <a:bodyPr/>
          <a:lstStyle/>
          <a:p>
            <a:r>
              <a:rPr lang="en-US" dirty="0" smtClean="0">
                <a:hlinkClick r:id="rId3"/>
              </a:rPr>
              <a:t>Reference Universe</a:t>
            </a:r>
            <a:endParaRPr lang="en-US" dirty="0" smtClean="0"/>
          </a:p>
          <a:p>
            <a:pPr lvl="1"/>
            <a:r>
              <a:rPr lang="en-US" dirty="0" smtClean="0"/>
              <a:t>a database, find subject encyclopedias on any topic; </a:t>
            </a:r>
          </a:p>
          <a:p>
            <a:pPr lvl="1"/>
            <a:r>
              <a:rPr lang="en-US" dirty="0" smtClean="0"/>
              <a:t>Be sure to check the radio button “Local Holdings” to restrict search to our titles</a:t>
            </a:r>
          </a:p>
          <a:p>
            <a:pPr>
              <a:buNone/>
            </a:pP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ways</a:t>
            </a:r>
            <a:endParaRPr lang="en-US" dirty="0"/>
          </a:p>
        </p:txBody>
      </p:sp>
      <p:sp>
        <p:nvSpPr>
          <p:cNvPr id="3" name="Text Placeholder 2"/>
          <p:cNvSpPr>
            <a:spLocks noGrp="1"/>
          </p:cNvSpPr>
          <p:nvPr>
            <p:ph type="body" sz="quarter" idx="10"/>
          </p:nvPr>
        </p:nvSpPr>
        <p:spPr>
          <a:xfrm>
            <a:off x="381000" y="1411552"/>
            <a:ext cx="8382000" cy="2412968"/>
          </a:xfrm>
        </p:spPr>
        <p:txBody>
          <a:bodyPr/>
          <a:lstStyle/>
          <a:p>
            <a:r>
              <a:rPr lang="en-US" dirty="0" smtClean="0">
                <a:hlinkClick r:id="rId3"/>
              </a:rPr>
              <a:t>The </a:t>
            </a:r>
            <a:r>
              <a:rPr lang="en-US" dirty="0" err="1" smtClean="0">
                <a:hlinkClick r:id="rId3"/>
              </a:rPr>
              <a:t>cofc</a:t>
            </a:r>
            <a:r>
              <a:rPr lang="en-US" dirty="0" smtClean="0">
                <a:hlinkClick r:id="rId3"/>
              </a:rPr>
              <a:t> library catalog</a:t>
            </a:r>
            <a:endParaRPr lang="en-US" dirty="0" smtClean="0"/>
          </a:p>
          <a:p>
            <a:r>
              <a:rPr lang="en-US" dirty="0" smtClean="0">
                <a:hlinkClick r:id="rId4"/>
              </a:rPr>
              <a:t>Majors &amp; Minors </a:t>
            </a:r>
            <a:r>
              <a:rPr lang="en-US" dirty="0" err="1" smtClean="0">
                <a:hlinkClick r:id="rId4"/>
              </a:rPr>
              <a:t>LibGuides</a:t>
            </a:r>
            <a:r>
              <a:rPr lang="en-US" dirty="0" smtClean="0"/>
              <a:t>, under the tab “Encyclopedia &amp; More”</a:t>
            </a:r>
          </a:p>
          <a:p>
            <a:r>
              <a:rPr lang="en-US" dirty="0" smtClean="0"/>
              <a:t>Ask your librarians (at the R&amp;I Desk, or </a:t>
            </a:r>
            <a:r>
              <a:rPr lang="en-US" dirty="0" smtClean="0">
                <a:hlinkClick r:id="rId5"/>
              </a:rPr>
              <a:t>Ask a Librarian</a:t>
            </a:r>
            <a:r>
              <a:rPr lang="en-US" dirty="0" smtClean="0"/>
              <a:t> online)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use of bibliographies</a:t>
            </a:r>
            <a:endParaRPr lang="en-US" dirty="0"/>
          </a:p>
        </p:txBody>
      </p:sp>
      <p:sp>
        <p:nvSpPr>
          <p:cNvPr id="3" name="Text Placeholder 2"/>
          <p:cNvSpPr>
            <a:spLocks noGrp="1"/>
          </p:cNvSpPr>
          <p:nvPr>
            <p:ph type="body" sz="quarter" idx="10"/>
          </p:nvPr>
        </p:nvSpPr>
        <p:spPr>
          <a:xfrm>
            <a:off x="381000" y="1411552"/>
            <a:ext cx="8382000" cy="4382738"/>
          </a:xfrm>
        </p:spPr>
        <p:txBody>
          <a:bodyPr/>
          <a:lstStyle/>
          <a:p>
            <a:r>
              <a:rPr lang="en-US" dirty="0" smtClean="0"/>
              <a:t>at the end of the encyclopedia article or dictionary entry: </a:t>
            </a:r>
            <a:r>
              <a:rPr lang="en-US" b="1" dirty="0" smtClean="0"/>
              <a:t>BIBLIOGRAPHY</a:t>
            </a:r>
          </a:p>
          <a:p>
            <a:r>
              <a:rPr lang="en-US" dirty="0" smtClean="0"/>
              <a:t>note any useful sources (books, journals, magazines, etc.) listed </a:t>
            </a:r>
          </a:p>
          <a:p>
            <a:r>
              <a:rPr lang="en-US" dirty="0" smtClean="0"/>
              <a:t>good starting points for further research</a:t>
            </a:r>
            <a:br>
              <a:rPr lang="en-US" dirty="0" smtClean="0"/>
            </a:br>
            <a:endParaRPr lang="en-US" dirty="0" smtClean="0"/>
          </a:p>
          <a:p>
            <a:r>
              <a:rPr lang="en-US" dirty="0" smtClean="0"/>
              <a:t>Check them out (in the library catalog or periodical indexes/databases)</a:t>
            </a:r>
          </a:p>
          <a:p>
            <a:r>
              <a:rPr lang="en-US" dirty="0" smtClean="0"/>
              <a:t>More bibliographies (from these sources)</a:t>
            </a:r>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59</TotalTime>
  <Words>353</Words>
  <Application>Microsoft Office PowerPoint</Application>
  <PresentationFormat>On-screen Show (4:3)</PresentationFormat>
  <Paragraphs>43</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Sample presentation slides</vt:lpstr>
      <vt:lpstr>White with Courier font for code slides</vt:lpstr>
      <vt:lpstr>Background Sources</vt:lpstr>
      <vt:lpstr>Why do we need them?</vt:lpstr>
      <vt:lpstr>Types of background sources</vt:lpstr>
      <vt:lpstr>Examples</vt:lpstr>
      <vt:lpstr>How do you find them?</vt:lpstr>
      <vt:lpstr>Other ways</vt:lpstr>
      <vt:lpstr>Make use of bibliographies</vt:lpstr>
    </vt:vector>
  </TitlesOfParts>
  <Company>College of Charleston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Sources</dc:title>
  <dc:creator>Dongmei Cao</dc:creator>
  <cp:lastModifiedBy>Dongmei Cao</cp:lastModifiedBy>
  <cp:revision>7</cp:revision>
  <dcterms:created xsi:type="dcterms:W3CDTF">2009-10-20T19:10:53Z</dcterms:created>
  <dcterms:modified xsi:type="dcterms:W3CDTF">2009-10-23T01:19:02Z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TC102867121033</vt:lpwstr>
  </property>
</Properties>
</file>