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47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8" r:id="rId10"/>
    <p:sldId id="267" r:id="rId11"/>
    <p:sldId id="269" r:id="rId12"/>
    <p:sldId id="271" r:id="rId13"/>
    <p:sldId id="274" r:id="rId14"/>
    <p:sldId id="276" r:id="rId15"/>
    <p:sldId id="277" r:id="rId16"/>
    <p:sldId id="278" r:id="rId17"/>
    <p:sldId id="279" r:id="rId18"/>
    <p:sldId id="283" r:id="rId19"/>
    <p:sldId id="284" r:id="rId20"/>
    <p:sldId id="282" r:id="rId21"/>
    <p:sldId id="285" r:id="rId22"/>
    <p:sldId id="286" r:id="rId23"/>
    <p:sldId id="287" r:id="rId24"/>
    <p:sldId id="288" r:id="rId25"/>
    <p:sldId id="289" r:id="rId26"/>
    <p:sldId id="290" r:id="rId27"/>
    <p:sldId id="293" r:id="rId28"/>
    <p:sldId id="294" r:id="rId29"/>
    <p:sldId id="295" r:id="rId30"/>
    <p:sldId id="291" r:id="rId31"/>
    <p:sldId id="292" r:id="rId32"/>
    <p:sldId id="296" r:id="rId33"/>
    <p:sldId id="297" r:id="rId34"/>
    <p:sldId id="298" r:id="rId35"/>
    <p:sldId id="299" r:id="rId36"/>
    <p:sldId id="300" r:id="rId37"/>
    <p:sldId id="301" r:id="rId38"/>
    <p:sldId id="272" r:id="rId39"/>
    <p:sldId id="30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96FCFE"/>
    <a:srgbClr val="96EDFE"/>
    <a:srgbClr val="95E3FF"/>
    <a:srgbClr val="000099"/>
    <a:srgbClr val="02809E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8C61306-9FED-4885-A39F-47D02B742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6592E-923E-4626-BF06-F5DE1EFB3FAA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CA154-E6C8-4DCF-AE0E-6EE293ACADD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416A3-1AB5-4BA1-BC8B-C4B43895DAB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63670-83DB-40E9-A51E-1DC3815AED1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48502-93D1-4292-A8B6-BC585B24EB3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C2409-E99A-41DB-9F82-E5E1750E8E2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341E1-716A-4915-A0CD-5B8413FC605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7D507-1D86-41B1-A7EF-FCA751A359F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025680-CAF1-4E7D-9CDF-A3B8942D0F3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87EA9-3217-4CFD-A8D4-D0C7D95CADE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C131-48BF-4045-AD20-3227D265FA4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63FB9-F33D-43CE-96FC-3ADEA49FE342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38453-BA07-4F33-B893-AEF5A2EE16C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72CA5-2014-4C67-B13B-34603B8B02D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61B5B-2008-401F-905E-01C1647C47D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DBEAB-19BA-46D3-8638-94E066ABF365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61F71-3216-4906-8A33-D087046E912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46C3F-F57F-4177-ACF7-61F589FB100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6FB3D-ACA5-4E43-A1D6-AEC84D37903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947AF-0F35-45B0-A064-D31674FB9308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478C3-BD43-453F-842F-23F09179DAB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1CFA6-0FC0-4AEC-8CE8-A0D194BDF74A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3F9E8-3224-4723-B316-FAED08906D2D}" type="slidenum">
              <a:rPr lang="en-US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05842-9FDC-4453-AE74-7781A5648590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94A21-2BA8-4D88-AF42-023B3EF2580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950AE-DE63-4AE0-9C3F-058D42D6FB03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62E36-DF73-4520-9B2B-EDFB2F4A9F7A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EB4C7-7DC0-4731-9958-982EF2BE24F8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422E5-A025-4B37-81E4-426A8FED63FA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2D66E-D712-4F0C-A19E-FE23F888305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927EE-846A-491B-9268-1CB18821C54C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63FD4-526E-470A-A68D-679026D4FB93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EC337-772C-4AE5-98E9-C6779D2A8F2D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2467D-4519-4583-B93D-8DE2F6AA86BD}" type="slidenum">
              <a:rPr lang="en-US"/>
              <a:pPr/>
              <a:t>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A69CF-2840-4219-A82A-9DEF2540FF2B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677B5-791B-4D1D-9453-A324D6443D7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ABB0D-9AFB-45E1-BD47-EAD4142330F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BAC62-ED96-44CD-8E95-01CD44CF7BF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95270A-AC2D-4127-A9B7-043DE4869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D3597-F6C8-4F54-BEEF-A8DF0200A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3D7D-61A4-4B88-B4F7-486F4980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FBF3E0-3A4B-4B36-8C67-4CFA791B8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A05A-9A16-4E93-A74F-6FABB13D9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D6BC-9107-4928-B02A-974C9696D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7737-65B9-4C17-B327-A686A77520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A65A-D070-4712-B19F-C348D7165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ACE9-5CF9-42C5-A83D-8FB3BF14C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7B18B-1E98-4176-898C-EC4E62565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57E11-F4CE-4D3E-BD75-AAF429458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5D4F8-6851-4D1E-B0C1-DA09899EE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54631-C4F8-48D8-96B0-B43E94090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CE5FB-C132-4420-A345-71A99154F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B7BA2-214C-4640-B8A3-0CF3BDF95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ED90F-6717-419D-B2E1-BAFCC223E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F24D-84A9-4818-9767-894433E09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15E6-8F13-4A20-B9AD-8369899D2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43F15-EA22-4C5D-AC52-E95A4C7F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FABAA-712A-481C-BA5A-C8D7D5C67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94F4A-6C57-4723-BF84-1D47B4A2B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B7CB-71A0-409F-B8DE-D85028B60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99919C0F-8669-498F-B09F-E9CF35454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>
              <a:defRPr/>
            </a:pPr>
            <a:fld id="{C19549F6-0BB7-4B31-B26E-CA9A5CAF7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od@cof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WideTip('http://support.ebsco.com/help/?int=ehost&amp;lang=en&amp;feature_id=none&amp;TOC_ID=Always&amp;SI=0&amp;BU=0&amp;GU=1&amp;PS=0&amp;ver=live&amp;dbs=')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Databases: search strategy,  </a:t>
            </a:r>
            <a:br>
              <a:rPr lang="en-US" smtClean="0"/>
            </a:br>
            <a:r>
              <a:rPr lang="en-US" smtClean="0"/>
              <a:t>search techniques (I)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7391400" cy="609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1800" dirty="0" smtClean="0">
                <a:hlinkClick r:id="rId3"/>
              </a:rPr>
              <a:t>caod@cofc.edu</a:t>
            </a:r>
            <a:endParaRPr lang="en-US" sz="1800" dirty="0" smtClean="0"/>
          </a:p>
          <a:p>
            <a:pPr algn="r" eaLnBrk="1" hangingPunct="1">
              <a:lnSpc>
                <a:spcPct val="80000"/>
              </a:lnSpc>
            </a:pPr>
            <a:r>
              <a:rPr lang="en-US" sz="1800" dirty="0" smtClean="0"/>
              <a:t>Class blog: </a:t>
            </a:r>
            <a:r>
              <a:rPr lang="en-US" sz="1800" dirty="0" smtClean="0"/>
              <a:t>lib105fall09.blogspot.com</a:t>
            </a:r>
            <a:endParaRPr lang="en-US" sz="1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Strategy: Key Concepts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3481388"/>
          </a:xfrm>
        </p:spPr>
        <p:txBody>
          <a:bodyPr/>
          <a:lstStyle/>
          <a:p>
            <a:pPr eaLnBrk="1" hangingPunct="1"/>
            <a:r>
              <a:rPr lang="en-US" dirty="0" smtClean="0"/>
              <a:t>key </a:t>
            </a:r>
            <a:r>
              <a:rPr lang="en-US" dirty="0" smtClean="0"/>
              <a:t>concepts (main ideas)</a:t>
            </a:r>
            <a:endParaRPr lang="en-US" dirty="0" smtClean="0"/>
          </a:p>
          <a:p>
            <a:pPr lvl="1" eaLnBrk="1" hangingPunct="1"/>
            <a:r>
              <a:rPr lang="en-US" dirty="0" smtClean="0"/>
              <a:t>essential </a:t>
            </a:r>
          </a:p>
          <a:p>
            <a:pPr lvl="1" eaLnBrk="1" hangingPunct="1"/>
            <a:r>
              <a:rPr lang="en-US" sz="2400" i="1" dirty="0" smtClean="0"/>
              <a:t>The proliferation of </a:t>
            </a:r>
            <a:r>
              <a:rPr lang="en-US" sz="2400" b="1" dirty="0" smtClean="0"/>
              <a:t>fast food </a:t>
            </a:r>
            <a:r>
              <a:rPr lang="en-US" sz="2400" i="1" dirty="0" smtClean="0"/>
              <a:t>has led to the national problem of </a:t>
            </a:r>
            <a:r>
              <a:rPr lang="en-US" sz="2400" b="1" dirty="0" smtClean="0"/>
              <a:t>obesity</a:t>
            </a:r>
            <a:r>
              <a:rPr lang="en-US" sz="2400" i="1" dirty="0" smtClean="0"/>
              <a:t>.</a:t>
            </a:r>
            <a:r>
              <a:rPr lang="en-US" dirty="0" smtClean="0"/>
              <a:t> </a:t>
            </a:r>
          </a:p>
        </p:txBody>
      </p:sp>
      <p:pic>
        <p:nvPicPr>
          <p:cNvPr id="14340" name="Picture 2" descr="C:\Users\caod.COUGARS\AppData\Local\Microsoft\Windows\Temporary Internet Files\Content.IE5\I77CZWOE\MCj00786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657600"/>
            <a:ext cx="7270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Strategy: Synonyms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399"/>
            <a:ext cx="3352800" cy="5181601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alternative keywords</a:t>
            </a:r>
            <a:r>
              <a:rPr lang="en-US" sz="2000" dirty="0" smtClean="0"/>
              <a:t> and </a:t>
            </a:r>
            <a:r>
              <a:rPr lang="en-US" sz="2000" b="1" dirty="0" smtClean="0"/>
              <a:t>phrases </a:t>
            </a:r>
            <a:r>
              <a:rPr lang="en-US" sz="2000" dirty="0" smtClean="0"/>
              <a:t>(for the key concepts), </a:t>
            </a:r>
            <a:r>
              <a:rPr lang="en-US" sz="2000" dirty="0" smtClean="0"/>
              <a:t>important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paper topic: 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What is the effect of the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media</a:t>
            </a:r>
            <a:r>
              <a:rPr lang="en-US" sz="2000" dirty="0" smtClean="0">
                <a:latin typeface="Comic Sans MS" pitchFamily="66" charset="0"/>
              </a:rPr>
              <a:t> on the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body image</a:t>
            </a:r>
            <a:r>
              <a:rPr lang="en-US" sz="2000" dirty="0" smtClean="0">
                <a:latin typeface="Comic Sans MS" pitchFamily="66" charset="0"/>
              </a:rPr>
              <a:t> of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young adults</a:t>
            </a:r>
            <a:r>
              <a:rPr lang="en-US" sz="2000" dirty="0" smtClean="0">
                <a:latin typeface="Comic Sans MS" pitchFamily="66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mic Sans MS" pitchFamily="66" charset="0"/>
              </a:rPr>
              <a:t>  brainstorm … …</a:t>
            </a:r>
          </a:p>
          <a:p>
            <a:pPr eaLnBrk="1" hangingPunct="1"/>
            <a:r>
              <a:rPr lang="en-US" sz="2000" b="1" dirty="0" smtClean="0">
                <a:latin typeface="Comic Sans MS" pitchFamily="66" charset="0"/>
              </a:rPr>
              <a:t>Media</a:t>
            </a:r>
            <a:br>
              <a:rPr lang="en-US" sz="2000" b="1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television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advertising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movies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music videos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4537075"/>
            <a:ext cx="2895600" cy="1482725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Comic Sans MS" pitchFamily="66" charset="0"/>
              </a:rPr>
              <a:t>Body image</a:t>
            </a:r>
            <a:br>
              <a:rPr lang="en-US" sz="2000" b="1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self concept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self-esteem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eating disorders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anorexia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667000" y="4572000"/>
            <a:ext cx="32766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b="1" dirty="0">
                <a:cs typeface="Arial" pitchFamily="34" charset="0"/>
              </a:rPr>
              <a:t>Young adults</a:t>
            </a:r>
            <a:br>
              <a:rPr lang="en-US" sz="2000" b="1" dirty="0">
                <a:cs typeface="Arial" pitchFamily="34" charset="0"/>
              </a:rPr>
            </a:br>
            <a:r>
              <a:rPr lang="en-US" sz="2000" dirty="0">
                <a:cs typeface="Arial" pitchFamily="34" charset="0"/>
              </a:rPr>
              <a:t>teenagers</a:t>
            </a:r>
            <a:br>
              <a:rPr lang="en-US" sz="2000" dirty="0">
                <a:cs typeface="Arial" pitchFamily="34" charset="0"/>
              </a:rPr>
            </a:br>
            <a:r>
              <a:rPr lang="en-US" sz="2000" dirty="0">
                <a:cs typeface="Arial" pitchFamily="34" charset="0"/>
              </a:rPr>
              <a:t>adolescents</a:t>
            </a:r>
            <a:br>
              <a:rPr lang="en-US" sz="2000" dirty="0">
                <a:cs typeface="Arial" pitchFamily="34" charset="0"/>
              </a:rPr>
            </a:br>
            <a:r>
              <a:rPr lang="en-US" sz="2000" dirty="0">
                <a:cs typeface="Arial" pitchFamily="34" charset="0"/>
              </a:rPr>
              <a:t>youth</a:t>
            </a:r>
            <a:br>
              <a:rPr lang="en-US" sz="2000" dirty="0">
                <a:cs typeface="Arial" pitchFamily="34" charset="0"/>
              </a:rPr>
            </a:br>
            <a:r>
              <a:rPr lang="en-US" sz="2000" dirty="0">
                <a:cs typeface="Arial" pitchFamily="34" charset="0"/>
              </a:rPr>
              <a:t>high school students</a:t>
            </a:r>
          </a:p>
          <a:p>
            <a:pPr>
              <a:buFont typeface="Arial" pitchFamily="34" charset="0"/>
              <a:buChar char="•"/>
              <a:defRPr/>
            </a:pP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800" kern="0" dirty="0">
              <a:latin typeface="+mn-lt"/>
            </a:endParaRPr>
          </a:p>
        </p:txBody>
      </p:sp>
      <p:pic>
        <p:nvPicPr>
          <p:cNvPr id="15366" name="Picture 2" descr="C:\Users\caod.COUGARS\AppData\Local\Microsoft\Windows\Temporary Internet Files\Content.IE5\YHT0G1K3\MCj007882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438400"/>
            <a:ext cx="2133600" cy="150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Search </a:t>
            </a:r>
            <a:r>
              <a:rPr lang="en-US" dirty="0" smtClean="0"/>
              <a:t>Technique: </a:t>
            </a:r>
            <a:r>
              <a:rPr lang="en-US" dirty="0" smtClean="0"/>
              <a:t>Boolean searching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method of combining search terms </a:t>
            </a:r>
            <a:r>
              <a:rPr lang="en-US" dirty="0" smtClean="0"/>
              <a:t>using </a:t>
            </a:r>
            <a:r>
              <a:rPr lang="en-US" dirty="0" smtClean="0"/>
              <a:t>Boolean operators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AND</a:t>
            </a:r>
          </a:p>
          <a:p>
            <a:pPr eaLnBrk="1" hangingPunct="1"/>
            <a:r>
              <a:rPr lang="en-US" dirty="0" smtClean="0"/>
              <a:t>OR</a:t>
            </a:r>
          </a:p>
          <a:p>
            <a:pPr eaLnBrk="1" hangingPunct="1"/>
            <a:r>
              <a:rPr lang="en-US" dirty="0" smtClean="0"/>
              <a:t>NOT (some DBs use AND NOT)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searching -- AND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narrows</a:t>
            </a:r>
            <a:r>
              <a:rPr lang="en-US" smtClean="0"/>
              <a:t> your search </a:t>
            </a:r>
          </a:p>
          <a:p>
            <a:pPr eaLnBrk="1" hangingPunct="1"/>
            <a:r>
              <a:rPr lang="en-US" smtClean="0"/>
              <a:t>tells the database that </a:t>
            </a:r>
            <a:r>
              <a:rPr lang="en-US" b="1" smtClean="0"/>
              <a:t>ALL</a:t>
            </a:r>
            <a:r>
              <a:rPr lang="en-US" smtClean="0"/>
              <a:t> search terms must be present in the resulting records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searching -- AND</a:t>
            </a:r>
          </a:p>
        </p:txBody>
      </p:sp>
      <p:sp>
        <p:nvSpPr>
          <p:cNvPr id="18435" name="Oval 4"/>
          <p:cNvSpPr>
            <a:spLocks noChangeAspect="1" noChangeArrowheads="1"/>
          </p:cNvSpPr>
          <p:nvPr/>
        </p:nvSpPr>
        <p:spPr bwMode="auto">
          <a:xfrm>
            <a:off x="990600" y="28956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1219200" y="32004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only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6858000" y="3200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tea only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752600" y="5105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Search for coffee </a:t>
            </a:r>
            <a:r>
              <a:rPr lang="en-US" sz="3200" b="1"/>
              <a:t>AND</a:t>
            </a:r>
            <a:r>
              <a:rPr lang="en-US" sz="3200"/>
              <a:t> tea</a:t>
            </a:r>
            <a:endParaRPr lang="en-US" sz="3200" b="1"/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3962400" y="30480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&amp; tea</a:t>
            </a:r>
          </a:p>
        </p:txBody>
      </p:sp>
      <p:sp>
        <p:nvSpPr>
          <p:cNvPr id="18440" name="Oval 15"/>
          <p:cNvSpPr>
            <a:spLocks noChangeAspect="1" noChangeArrowheads="1"/>
          </p:cNvSpPr>
          <p:nvPr/>
        </p:nvSpPr>
        <p:spPr bwMode="auto">
          <a:xfrm>
            <a:off x="3733800" y="28194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16"/>
          <p:cNvSpPr>
            <a:spLocks noChangeAspect="1" noChangeArrowheads="1"/>
          </p:cNvSpPr>
          <p:nvPr/>
        </p:nvSpPr>
        <p:spPr bwMode="auto">
          <a:xfrm>
            <a:off x="6629400" y="28194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20"/>
          <p:cNvSpPr txBox="1">
            <a:spLocks noChangeArrowheads="1"/>
          </p:cNvSpPr>
          <p:nvPr/>
        </p:nvSpPr>
        <p:spPr bwMode="auto">
          <a:xfrm>
            <a:off x="3810000" y="2057400"/>
            <a:ext cx="15240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database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733800" y="4572000"/>
            <a:ext cx="16764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results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990600" y="2819400"/>
            <a:ext cx="1752600" cy="1752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>
            <a:off x="6705600" y="2743200"/>
            <a:ext cx="152400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/>
      <p:bldP spid="15372" grpId="1"/>
      <p:bldP spid="15381" grpId="0" animBg="1"/>
      <p:bldP spid="15382" grpId="0" animBg="1"/>
      <p:bldP spid="153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searching -- 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connects two or more similar terms (synonyms) </a:t>
            </a:r>
          </a:p>
          <a:p>
            <a:pPr eaLnBrk="1" hangingPunct="1"/>
            <a:r>
              <a:rPr lang="en-US" b="1" dirty="0" smtClean="0"/>
              <a:t>broadens</a:t>
            </a:r>
            <a:r>
              <a:rPr lang="en-US" dirty="0" smtClean="0"/>
              <a:t> your search</a:t>
            </a:r>
          </a:p>
          <a:p>
            <a:pPr eaLnBrk="1" hangingPunct="1"/>
            <a:r>
              <a:rPr lang="en-US" dirty="0" smtClean="0"/>
              <a:t>tells the database that </a:t>
            </a:r>
            <a:r>
              <a:rPr lang="en-US" b="1" dirty="0" smtClean="0"/>
              <a:t>ANY</a:t>
            </a:r>
            <a:r>
              <a:rPr lang="en-US" dirty="0" smtClean="0"/>
              <a:t> of your search terms can be present in the resulting records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searching -- OR</a:t>
            </a:r>
          </a:p>
        </p:txBody>
      </p:sp>
      <p:sp>
        <p:nvSpPr>
          <p:cNvPr id="20483" name="Oval 3"/>
          <p:cNvSpPr>
            <a:spLocks noChangeAspect="1" noChangeArrowheads="1"/>
          </p:cNvSpPr>
          <p:nvPr/>
        </p:nvSpPr>
        <p:spPr bwMode="auto">
          <a:xfrm>
            <a:off x="990600" y="28956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only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0" y="3200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tea only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752600" y="5105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Search for coffee </a:t>
            </a:r>
            <a:r>
              <a:rPr lang="en-US" sz="3200" b="1"/>
              <a:t>OR</a:t>
            </a:r>
            <a:r>
              <a:rPr lang="en-US" sz="3200"/>
              <a:t> tea</a:t>
            </a:r>
            <a:endParaRPr lang="en-US" sz="3200" b="1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962400" y="30480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&amp; tea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/>
        </p:nvSpPr>
        <p:spPr bwMode="auto">
          <a:xfrm>
            <a:off x="3733800" y="28194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spect="1" noChangeArrowheads="1"/>
          </p:cNvSpPr>
          <p:nvPr/>
        </p:nvSpPr>
        <p:spPr bwMode="auto">
          <a:xfrm>
            <a:off x="6629400" y="28194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10000" y="2057400"/>
            <a:ext cx="15240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database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33800" y="4572000"/>
            <a:ext cx="16764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results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8" grpId="1"/>
      <p:bldP spid="184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searching -- NOT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excludes words from your search</a:t>
            </a:r>
          </a:p>
          <a:p>
            <a:pPr eaLnBrk="1" hangingPunct="1"/>
            <a:r>
              <a:rPr lang="en-US" b="1" smtClean="0"/>
              <a:t>narrows</a:t>
            </a:r>
            <a:r>
              <a:rPr lang="en-US" smtClean="0"/>
              <a:t> your search</a:t>
            </a:r>
          </a:p>
          <a:p>
            <a:pPr eaLnBrk="1" hangingPunct="1"/>
            <a:r>
              <a:rPr lang="en-US" smtClean="0"/>
              <a:t>tells the database to ignore word(s) that may be implied by your search terms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searching -- NOT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/>
        </p:nvSpPr>
        <p:spPr bwMode="auto">
          <a:xfrm>
            <a:off x="990600" y="28956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only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29400" y="3124200"/>
            <a:ext cx="160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&amp; chocolate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52600" y="5257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Search for coffee </a:t>
            </a:r>
            <a:r>
              <a:rPr lang="en-US" sz="3200" b="1"/>
              <a:t>NOT</a:t>
            </a:r>
            <a:r>
              <a:rPr lang="en-US" sz="3200"/>
              <a:t> tea</a:t>
            </a:r>
            <a:endParaRPr lang="en-US" sz="32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62400" y="30480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coffee &amp;  tea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/>
        </p:nvSpPr>
        <p:spPr bwMode="auto">
          <a:xfrm>
            <a:off x="3733800" y="28194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9"/>
          <p:cNvSpPr>
            <a:spLocks noChangeAspect="1" noChangeArrowheads="1"/>
          </p:cNvSpPr>
          <p:nvPr/>
        </p:nvSpPr>
        <p:spPr bwMode="auto">
          <a:xfrm>
            <a:off x="6629400" y="2819400"/>
            <a:ext cx="1736725" cy="15779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10000" y="2057400"/>
            <a:ext cx="15240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database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733800" y="4572000"/>
            <a:ext cx="1676400" cy="457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results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3810000" y="2667000"/>
            <a:ext cx="1524000" cy="1828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3810000" y="2667000"/>
            <a:ext cx="1447800" cy="1905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6" grpId="1"/>
      <p:bldP spid="20491" grpId="0" animBg="1"/>
      <p:bldP spid="20493" grpId="0" animBg="1"/>
      <p:bldP spid="204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</a:t>
            </a:r>
            <a:r>
              <a:rPr lang="en-US" dirty="0" smtClean="0"/>
              <a:t>searching: search order</a:t>
            </a:r>
            <a:endParaRPr 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search order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important</a:t>
            </a:r>
          </a:p>
          <a:p>
            <a:pPr eaLnBrk="1" hangingPunct="1"/>
            <a:r>
              <a:rPr lang="en-US" dirty="0" smtClean="0"/>
              <a:t>DBs recognize the </a:t>
            </a:r>
            <a:r>
              <a:rPr lang="en-US" b="1" dirty="0" smtClean="0"/>
              <a:t>AND</a:t>
            </a:r>
            <a:r>
              <a:rPr lang="en-US" dirty="0" smtClean="0"/>
              <a:t> operator as being the primary operator, and connect search terms with AND together first. </a:t>
            </a:r>
          </a:p>
          <a:p>
            <a:pPr eaLnBrk="1" hangingPunct="1"/>
            <a:r>
              <a:rPr lang="en-US" dirty="0" smtClean="0"/>
              <a:t>If … combination of AND </a:t>
            </a:r>
            <a:r>
              <a:rPr lang="en-US" dirty="0" err="1" smtClean="0"/>
              <a:t>and</a:t>
            </a:r>
            <a:r>
              <a:rPr lang="en-US" dirty="0" smtClean="0"/>
              <a:t> OR operators in a search, put the words to be "</a:t>
            </a:r>
            <a:r>
              <a:rPr lang="en-US" dirty="0" err="1" smtClean="0"/>
              <a:t>ORed</a:t>
            </a:r>
            <a:r>
              <a:rPr lang="en-US" dirty="0" smtClean="0"/>
              <a:t>" together in parentheses.</a:t>
            </a:r>
            <a:br>
              <a:rPr lang="en-US" dirty="0" smtClean="0"/>
            </a:br>
            <a:r>
              <a:rPr lang="en-US" dirty="0" smtClean="0"/>
              <a:t>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class,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Databases </a:t>
            </a:r>
            <a:r>
              <a:rPr lang="en-US" sz="2000" dirty="0" smtClean="0"/>
              <a:t>(definition, examples)</a:t>
            </a:r>
          </a:p>
          <a:p>
            <a:pPr eaLnBrk="1" hangingPunct="1"/>
            <a:r>
              <a:rPr lang="en-US" dirty="0" smtClean="0"/>
              <a:t>Periodical indexes/databases </a:t>
            </a:r>
            <a:r>
              <a:rPr lang="en-US" sz="2000" dirty="0" smtClean="0"/>
              <a:t>(definition, purpose)</a:t>
            </a:r>
          </a:p>
          <a:p>
            <a:pPr eaLnBrk="1" hangingPunct="1"/>
            <a:r>
              <a:rPr lang="en-US" dirty="0" smtClean="0"/>
              <a:t>Search strategy</a:t>
            </a:r>
          </a:p>
          <a:p>
            <a:pPr lvl="1" eaLnBrk="1" hangingPunct="1"/>
            <a:r>
              <a:rPr lang="en-US" sz="2000" dirty="0" smtClean="0"/>
              <a:t>Definition </a:t>
            </a:r>
          </a:p>
          <a:p>
            <a:pPr lvl="1" eaLnBrk="1" hangingPunct="1"/>
            <a:r>
              <a:rPr lang="en-US" sz="2000" dirty="0" smtClean="0"/>
              <a:t>Access Tools (definition)</a:t>
            </a:r>
          </a:p>
          <a:p>
            <a:pPr lvl="1" eaLnBrk="1" hangingPunct="1"/>
            <a:r>
              <a:rPr lang="en-US" sz="2000" dirty="0" smtClean="0"/>
              <a:t>Steps (key concepts, synonyms, etc.)</a:t>
            </a:r>
          </a:p>
          <a:p>
            <a:pPr eaLnBrk="1" hangingPunct="1"/>
            <a:r>
              <a:rPr lang="en-US" dirty="0" smtClean="0"/>
              <a:t>Search techniques</a:t>
            </a:r>
          </a:p>
          <a:p>
            <a:pPr lvl="1" eaLnBrk="1" hangingPunct="1"/>
            <a:r>
              <a:rPr lang="en-US" sz="2000" dirty="0" smtClean="0"/>
              <a:t>Boolean search</a:t>
            </a:r>
          </a:p>
          <a:p>
            <a:pPr lvl="1" eaLnBrk="1" hangingPunct="1"/>
            <a:r>
              <a:rPr lang="en-US" sz="2000" dirty="0" smtClean="0"/>
              <a:t>Nested search</a:t>
            </a:r>
          </a:p>
          <a:p>
            <a:pPr lvl="1" eaLnBrk="1" hangingPunct="1"/>
            <a:r>
              <a:rPr lang="en-US" sz="1800" dirty="0" smtClean="0"/>
              <a:t>Thesauri</a:t>
            </a:r>
          </a:p>
          <a:p>
            <a:pPr lvl="1" eaLnBrk="1" hangingPunct="1"/>
            <a:r>
              <a:rPr lang="en-US" sz="1800" dirty="0" smtClean="0"/>
              <a:t>Field search</a:t>
            </a:r>
          </a:p>
          <a:p>
            <a:pPr lvl="1" eaLnBrk="1" hangingPunct="1"/>
            <a:r>
              <a:rPr lang="en-US" sz="1800" dirty="0" smtClean="0"/>
              <a:t>Keyword search </a:t>
            </a:r>
            <a:r>
              <a:rPr lang="en-US" sz="1800" dirty="0" err="1" smtClean="0"/>
              <a:t>vs</a:t>
            </a:r>
            <a:r>
              <a:rPr lang="en-US" sz="1800" dirty="0" smtClean="0"/>
              <a:t> </a:t>
            </a:r>
            <a:r>
              <a:rPr lang="en-US" sz="1800" dirty="0" smtClean="0"/>
              <a:t>subject search 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</a:t>
            </a:r>
            <a:r>
              <a:rPr lang="en-US" dirty="0" smtClean="0"/>
              <a:t>searching: search order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Like with algebra, the terms in the </a:t>
            </a:r>
            <a:r>
              <a:rPr lang="en-US" b="1" dirty="0" smtClean="0"/>
              <a:t>parentheses</a:t>
            </a:r>
            <a:r>
              <a:rPr lang="en-US" dirty="0" smtClean="0"/>
              <a:t> are dealt with FIRST</a:t>
            </a:r>
          </a:p>
          <a:p>
            <a:pPr lvl="1" eaLnBrk="1" hangingPunct="1"/>
            <a:r>
              <a:rPr lang="en-US" dirty="0" smtClean="0"/>
              <a:t>(television OR advertising) AND (</a:t>
            </a:r>
            <a:r>
              <a:rPr lang="en-US" sz="2400" dirty="0" smtClean="0"/>
              <a:t>teen*</a:t>
            </a:r>
            <a:br>
              <a:rPr lang="en-US" sz="2400" dirty="0" smtClean="0"/>
            </a:br>
            <a:r>
              <a:rPr lang="en-US" dirty="0" smtClean="0"/>
              <a:t>OR</a:t>
            </a:r>
            <a:r>
              <a:rPr lang="en-US" sz="2400" dirty="0" smtClean="0"/>
              <a:t> </a:t>
            </a:r>
            <a:r>
              <a:rPr lang="en-US" sz="2400" dirty="0" err="1" smtClean="0"/>
              <a:t>adoles</a:t>
            </a:r>
            <a:r>
              <a:rPr lang="en-US" sz="2400" dirty="0" smtClean="0"/>
              <a:t>*) AND (self concept OR self esteem)</a:t>
            </a:r>
            <a:endParaRPr lang="en-US" dirty="0" smtClean="0"/>
          </a:p>
          <a:p>
            <a:pPr lvl="1" eaLnBrk="1" hangingPunct="1"/>
            <a:r>
              <a:rPr lang="en-US" dirty="0" smtClean="0"/>
              <a:t>(ethic* OR moral*) AND (stem cell) AND transplant*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searching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Don’t make your search strings </a:t>
            </a:r>
            <a:r>
              <a:rPr lang="en-US" b="1" dirty="0" smtClean="0"/>
              <a:t>too complex </a:t>
            </a:r>
          </a:p>
          <a:p>
            <a:pPr eaLnBrk="1" hangingPunct="1"/>
            <a:r>
              <a:rPr lang="en-US" dirty="0" smtClean="0"/>
              <a:t>Check the </a:t>
            </a:r>
            <a:r>
              <a:rPr lang="en-US" u="sng" dirty="0" smtClean="0">
                <a:hlinkClick r:id="rId3"/>
              </a:rPr>
              <a:t>help </a:t>
            </a:r>
            <a:r>
              <a:rPr lang="en-US" u="sng" dirty="0" smtClean="0">
                <a:hlinkClick r:id="rId3"/>
              </a:rPr>
              <a:t>screen</a:t>
            </a:r>
            <a:r>
              <a:rPr lang="en-US" dirty="0" smtClean="0"/>
              <a:t> </a:t>
            </a:r>
            <a:r>
              <a:rPr lang="en-US" dirty="0" smtClean="0"/>
              <a:t>(every DB </a:t>
            </a:r>
            <a:r>
              <a:rPr lang="en-US" dirty="0" smtClean="0"/>
              <a:t>usu. has one) </a:t>
            </a:r>
            <a:r>
              <a:rPr lang="en-US" dirty="0" smtClean="0"/>
              <a:t>to make sure of the best way to organize your search with Boolean operators in </a:t>
            </a:r>
            <a:r>
              <a:rPr lang="en-US" dirty="0" smtClean="0"/>
              <a:t>that </a:t>
            </a:r>
            <a:r>
              <a:rPr lang="en-US" dirty="0" smtClean="0"/>
              <a:t>database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searching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operators can be nested using parentheses </a:t>
            </a:r>
          </a:p>
          <a:p>
            <a:pPr eaLnBrk="1" hangingPunct="1"/>
            <a:r>
              <a:rPr lang="en-US" dirty="0" smtClean="0"/>
              <a:t>Example: feeding AND (dogs OR puppies) </a:t>
            </a:r>
          </a:p>
          <a:p>
            <a:pPr lvl="1" eaLnBrk="1" hangingPunct="1"/>
            <a:r>
              <a:rPr lang="en-US" dirty="0" smtClean="0"/>
              <a:t>Feeding dogs</a:t>
            </a:r>
          </a:p>
          <a:p>
            <a:pPr lvl="1" eaLnBrk="1" hangingPunct="1"/>
            <a:r>
              <a:rPr lang="en-US" dirty="0" smtClean="0"/>
              <a:t>Feeding puppies</a:t>
            </a:r>
          </a:p>
          <a:p>
            <a:pPr lvl="1" eaLnBrk="1" hangingPunct="1"/>
            <a:r>
              <a:rPr lang="en-US" dirty="0" smtClean="0"/>
              <a:t>Feeding dogs and puppies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searching (more complicated)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search statement nested within another </a:t>
            </a:r>
          </a:p>
          <a:p>
            <a:pPr eaLnBrk="1" hangingPunct="1"/>
            <a:r>
              <a:rPr lang="en-US" smtClean="0"/>
              <a:t>Example: </a:t>
            </a:r>
          </a:p>
          <a:p>
            <a:pPr eaLnBrk="1" hangingPunct="1"/>
            <a:r>
              <a:rPr lang="en-US" smtClean="0"/>
              <a:t>((vegetarian OR vegan) AND restaurants) AND charleston</a:t>
            </a:r>
          </a:p>
          <a:p>
            <a:pPr lvl="1" eaLnBrk="1" hangingPunct="1"/>
            <a:r>
              <a:rPr lang="en-US" smtClean="0"/>
              <a:t>vegetarian restaurants and charleston</a:t>
            </a:r>
          </a:p>
          <a:p>
            <a:pPr lvl="1" eaLnBrk="1" hangingPunct="1"/>
            <a:r>
              <a:rPr lang="en-US" smtClean="0"/>
              <a:t>vegan restaurants and charleston</a:t>
            </a:r>
          </a:p>
          <a:p>
            <a:pPr lvl="1" eaLnBrk="1" hangingPunct="1"/>
            <a:r>
              <a:rPr lang="en-US" smtClean="0"/>
              <a:t>restaurants serving both and charleston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searching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for searching synonyms or related terms simultaneously</a:t>
            </a:r>
          </a:p>
          <a:p>
            <a:pPr eaLnBrk="1" hangingPunct="1"/>
            <a:r>
              <a:rPr lang="en-US" b="1" smtClean="0"/>
              <a:t>Expands</a:t>
            </a:r>
            <a:r>
              <a:rPr lang="en-US" smtClean="0"/>
              <a:t> the reach of the search</a:t>
            </a:r>
          </a:p>
          <a:p>
            <a:pPr lvl="1" eaLnBrk="1" hangingPunct="1"/>
            <a:r>
              <a:rPr lang="en-US" smtClean="0"/>
              <a:t>(black OR afro-american OR african-american)</a:t>
            </a:r>
          </a:p>
          <a:p>
            <a:pPr lvl="1" eaLnBrk="1" hangingPunct="1"/>
            <a:r>
              <a:rPr lang="en-US" smtClean="0"/>
              <a:t>(beach OR coast OR shore)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thesauri (subject search)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400" dirty="0" smtClean="0"/>
              <a:t>A list of </a:t>
            </a:r>
            <a:r>
              <a:rPr lang="en-US" sz="2400" b="1" dirty="0" smtClean="0"/>
              <a:t>subject headings </a:t>
            </a:r>
            <a:r>
              <a:rPr lang="en-US" sz="2400" dirty="0" smtClean="0"/>
              <a:t>or</a:t>
            </a:r>
            <a:r>
              <a:rPr lang="en-US" sz="2400" b="1" dirty="0" smtClean="0"/>
              <a:t> descriptors </a:t>
            </a:r>
            <a:r>
              <a:rPr lang="en-US" sz="2400" dirty="0" smtClean="0"/>
              <a:t>(sometimes called a </a:t>
            </a:r>
            <a:r>
              <a:rPr lang="en-US" sz="2400" b="1" dirty="0" smtClean="0"/>
              <a:t>thesaurus</a:t>
            </a:r>
            <a:r>
              <a:rPr lang="en-US" sz="2400" dirty="0" smtClean="0"/>
              <a:t>) </a:t>
            </a:r>
            <a:r>
              <a:rPr lang="en-US" sz="2000" dirty="0" smtClean="0"/>
              <a:t>assigned in a particular database that can be used to search that database 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000" dirty="0" smtClean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This is another way to find </a:t>
            </a:r>
            <a:r>
              <a:rPr lang="en-US" sz="2400" b="1" dirty="0" smtClean="0"/>
              <a:t>subject headings </a:t>
            </a:r>
            <a:r>
              <a:rPr lang="en-US" sz="2400" dirty="0" smtClean="0"/>
              <a:t>or</a:t>
            </a:r>
            <a:r>
              <a:rPr lang="en-US" sz="2400" b="1" dirty="0" smtClean="0"/>
              <a:t> descriptors</a:t>
            </a:r>
            <a:r>
              <a:rPr lang="en-US" sz="2400" dirty="0" smtClean="0"/>
              <a:t> </a:t>
            </a:r>
            <a:r>
              <a:rPr lang="en-US" sz="2000" dirty="0" smtClean="0"/>
              <a:t>for your topic.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Guide to use of terms, showing relationships between them, for the purpose of providing standardized, controlled vocabulary for information storage and retrieval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8458200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thesauri </a:t>
            </a:r>
            <a:r>
              <a:rPr lang="en-US" dirty="0" smtClean="0"/>
              <a:t>(DB: </a:t>
            </a:r>
            <a:r>
              <a:rPr lang="en-US" dirty="0" err="1" smtClean="0"/>
              <a:t>PsycINFO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62000" y="2209800"/>
            <a:ext cx="7620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19200"/>
            <a:ext cx="8534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thesauri (screenshot 2)</a:t>
            </a: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3352800" y="1905000"/>
            <a:ext cx="3048000" cy="685800"/>
          </a:xfrm>
          <a:prstGeom prst="wedgeRectCallout">
            <a:avLst>
              <a:gd name="adj1" fmla="val -55449"/>
              <a:gd name="adj2" fmla="val 16125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Browsed for codependence</a:t>
            </a:r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2971800" y="4572000"/>
            <a:ext cx="2514600" cy="381000"/>
          </a:xfrm>
          <a:prstGeom prst="wedgeRectCallout">
            <a:avLst>
              <a:gd name="adj1" fmla="val -78218"/>
              <a:gd name="adj2" fmla="val -4875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Found nearest match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17320"/>
            <a:ext cx="8686800" cy="521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/>
          <p:cNvSpPr>
            <a:spLocks/>
          </p:cNvSpPr>
          <p:nvPr/>
        </p:nvSpPr>
        <p:spPr bwMode="auto">
          <a:xfrm>
            <a:off x="2514600" y="3810000"/>
            <a:ext cx="76200" cy="2438400"/>
          </a:xfrm>
          <a:prstGeom prst="leftBrace">
            <a:avLst>
              <a:gd name="adj1" fmla="val 216667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553200" y="3124200"/>
            <a:ext cx="5334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7620000" y="3124200"/>
            <a:ext cx="9144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066800" y="4687669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Related terms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" y="3048000"/>
            <a:ext cx="259080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971800" y="2986087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Create a search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228600"/>
            <a:ext cx="6238875" cy="738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200" dirty="0">
                <a:latin typeface="+mj-lt"/>
              </a:rPr>
              <a:t>Using thesauri (screenshot 3)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/>
      <p:bldP spid="31753" grpId="0" animBg="1"/>
      <p:bldP spid="3175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Keyword Search </a:t>
            </a:r>
            <a:r>
              <a:rPr lang="en-US" dirty="0" smtClean="0"/>
              <a:t>vs.</a:t>
            </a:r>
            <a:r>
              <a:rPr lang="en-US" dirty="0" smtClean="0"/>
              <a:t> </a:t>
            </a:r>
            <a:r>
              <a:rPr lang="en-US" dirty="0" smtClean="0"/>
              <a:t>Subject Search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A recap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All databases provide keyword searching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ask the computer to scan all words in a record, including the 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title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abstract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, and 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author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 (and other fields).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endParaRPr lang="en-US" sz="2000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For example, the keyword "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dating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" would find the following books in a catalog:</a:t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Radiocarbon 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Dating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: An Archaeological Perspective (R.E. Taylor)</a:t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The Complete History of Farm Tractors (Henry W. 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Dating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)</a:t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How to juggle women: without getting killed or going broke  (Stefan Feller)</a:t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endParaRPr lang="en-US" sz="2000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keyword in </a:t>
            </a: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title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author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’s last name</a:t>
            </a:r>
            <a:b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en-US" sz="2000" b="1" dirty="0" smtClean="0">
                <a:solidFill>
                  <a:schemeClr val="tx2"/>
                </a:solidFill>
                <a:ea typeface="+mn-ea"/>
                <a:cs typeface="+mn-cs"/>
              </a:rPr>
              <a:t>subjects</a:t>
            </a:r>
            <a:r>
              <a:rPr lang="en-US" sz="2000" dirty="0" smtClean="0">
                <a:solidFill>
                  <a:schemeClr val="tx2"/>
                </a:solidFill>
                <a:ea typeface="+mn-ea"/>
                <a:cs typeface="+mn-cs"/>
              </a:rPr>
              <a:t>: Dating (Social Customs)</a:t>
            </a:r>
            <a:r>
              <a:rPr lang="en-US" sz="1600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en-US" sz="1600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en-US" sz="1600" dirty="0" smtClean="0">
                <a:solidFill>
                  <a:schemeClr val="tx2"/>
                </a:solidFill>
                <a:ea typeface="+mn-ea"/>
                <a:cs typeface="+mn-cs"/>
              </a:rPr>
              <a:t> </a:t>
            </a:r>
            <a:br>
              <a:rPr lang="en-US" sz="1600" dirty="0" smtClean="0">
                <a:solidFill>
                  <a:schemeClr val="tx2"/>
                </a:solidFill>
                <a:ea typeface="+mn-ea"/>
                <a:cs typeface="+mn-cs"/>
              </a:rPr>
            </a:br>
            <a:endParaRPr lang="en-US" sz="1600" dirty="0" smtClean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database is a collection of data organized for rapid search and retrieval by a computer.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Examples: Amazon.com, Academic Search Premier, the library catalog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(underlying DBs, different </a:t>
            </a:r>
            <a:r>
              <a:rPr lang="en-US" dirty="0" smtClean="0"/>
              <a:t>look, different content)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Keyword Search </a:t>
            </a:r>
            <a:r>
              <a:rPr lang="en-US" dirty="0" smtClean="0"/>
              <a:t>vs.</a:t>
            </a:r>
            <a:r>
              <a:rPr lang="en-US" dirty="0" smtClean="0"/>
              <a:t> </a:t>
            </a:r>
            <a:r>
              <a:rPr lang="en-US" dirty="0" smtClean="0"/>
              <a:t>Subject Search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30725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dirty="0" smtClean="0">
                <a:solidFill>
                  <a:schemeClr val="tx2"/>
                </a:solidFill>
              </a:rPr>
              <a:t>Many databases allow you to do subject searching </a:t>
            </a:r>
          </a:p>
          <a:p>
            <a:pPr marL="695325" lvl="2" indent="-342900" eaLnBrk="1" hangingPunct="1"/>
            <a:r>
              <a:rPr lang="en-US" sz="1800" dirty="0" smtClean="0">
                <a:solidFill>
                  <a:schemeClr val="tx2"/>
                </a:solidFill>
              </a:rPr>
              <a:t>using standardized words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or </a:t>
            </a:r>
            <a:r>
              <a:rPr lang="en-US" sz="1800" dirty="0" smtClean="0">
                <a:solidFill>
                  <a:schemeClr val="tx2"/>
                </a:solidFill>
              </a:rPr>
              <a:t>phrases</a:t>
            </a:r>
            <a:r>
              <a:rPr lang="en-US" sz="1800" b="1" dirty="0" smtClean="0">
                <a:solidFill>
                  <a:schemeClr val="tx2"/>
                </a:solidFill>
              </a:rPr>
              <a:t>, </a:t>
            </a:r>
            <a:r>
              <a:rPr lang="en-US" sz="1800" dirty="0" smtClean="0">
                <a:solidFill>
                  <a:schemeClr val="tx2"/>
                </a:solidFill>
              </a:rPr>
              <a:t>these </a:t>
            </a:r>
            <a:r>
              <a:rPr lang="en-US" sz="1800" b="1" dirty="0" smtClean="0">
                <a:solidFill>
                  <a:schemeClr val="tx2"/>
                </a:solidFill>
              </a:rPr>
              <a:t>subject headings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describe </a:t>
            </a:r>
            <a:r>
              <a:rPr lang="en-US" sz="1800" dirty="0" smtClean="0">
                <a:solidFill>
                  <a:schemeClr val="tx2"/>
                </a:solidFill>
              </a:rPr>
              <a:t>the main topics of </a:t>
            </a:r>
            <a:r>
              <a:rPr lang="en-US" sz="1800" dirty="0" smtClean="0">
                <a:solidFill>
                  <a:schemeClr val="tx2"/>
                </a:solidFill>
              </a:rPr>
              <a:t>each record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r>
              <a:rPr lang="en-US" sz="1800" dirty="0" smtClean="0">
                <a:solidFill>
                  <a:schemeClr val="tx2"/>
                </a:solidFill>
              </a:rPr>
              <a:t> 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695325" lvl="2" indent="-342900" eaLnBrk="1" hangingPunct="1"/>
            <a:r>
              <a:rPr lang="en-US" sz="1800" dirty="0" smtClean="0">
                <a:solidFill>
                  <a:schemeClr val="tx2"/>
                </a:solidFill>
              </a:rPr>
              <a:t>searches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only the </a:t>
            </a:r>
            <a:r>
              <a:rPr lang="en-US" sz="1800" b="1" dirty="0" smtClean="0">
                <a:solidFill>
                  <a:schemeClr val="tx2"/>
                </a:solidFill>
              </a:rPr>
              <a:t>subject</a:t>
            </a:r>
            <a:r>
              <a:rPr lang="en-US" sz="1800" dirty="0" smtClean="0">
                <a:solidFill>
                  <a:schemeClr val="tx2"/>
                </a:solidFill>
              </a:rPr>
              <a:t> field of a record</a:t>
            </a:r>
            <a:r>
              <a:rPr lang="en-US" sz="1800" b="1" dirty="0" smtClean="0">
                <a:solidFill>
                  <a:schemeClr val="tx2"/>
                </a:solidFill>
              </a:rPr>
              <a:t>, </a:t>
            </a:r>
            <a:r>
              <a:rPr lang="en-US" sz="1800" dirty="0" smtClean="0">
                <a:solidFill>
                  <a:schemeClr val="tx2"/>
                </a:solidFill>
              </a:rPr>
              <a:t>more </a:t>
            </a:r>
            <a:r>
              <a:rPr lang="en-US" sz="1800" dirty="0" smtClean="0">
                <a:solidFill>
                  <a:schemeClr val="tx2"/>
                </a:solidFill>
              </a:rPr>
              <a:t>focused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search </a:t>
            </a:r>
            <a:r>
              <a:rPr lang="en-US" sz="1800" dirty="0" smtClean="0">
                <a:solidFill>
                  <a:schemeClr val="tx2"/>
                </a:solidFill>
              </a:rPr>
              <a:t>results 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695325" lvl="2" indent="-342900" eaLnBrk="1" hangingPunct="1"/>
            <a:r>
              <a:rPr lang="en-US" sz="1800" dirty="0" smtClean="0">
                <a:solidFill>
                  <a:schemeClr val="tx2"/>
                </a:solidFill>
              </a:rPr>
              <a:t>a </a:t>
            </a:r>
            <a:r>
              <a:rPr lang="en-US" sz="2400" dirty="0" smtClean="0">
                <a:solidFill>
                  <a:schemeClr val="tx2"/>
                </a:solidFill>
              </a:rPr>
              <a:t>strength</a:t>
            </a:r>
            <a:r>
              <a:rPr lang="en-US" sz="1800" dirty="0" smtClean="0">
                <a:solidFill>
                  <a:schemeClr val="tx2"/>
                </a:solidFill>
              </a:rPr>
              <a:t> of library databases that search engines like Google don't have.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695325" lvl="2" indent="-342900" eaLnBrk="1" hangingPunct="1"/>
            <a:r>
              <a:rPr lang="en-US" sz="1800" dirty="0" smtClean="0">
                <a:solidFill>
                  <a:schemeClr val="tx2"/>
                </a:solidFill>
              </a:rPr>
              <a:t>works best if you use the EXACT subject headings as defined by the database</a:t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/>
            </a:r>
            <a:br>
              <a:rPr lang="en-US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2"/>
                </a:solidFill>
              </a:rPr>
              <a:t>You </a:t>
            </a:r>
            <a:r>
              <a:rPr lang="en-US" sz="1800" dirty="0" smtClean="0">
                <a:solidFill>
                  <a:schemeClr val="tx2"/>
                </a:solidFill>
              </a:rPr>
              <a:t>need to know what the database uses for the subject heading.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	       This is where the </a:t>
            </a:r>
            <a:r>
              <a:rPr lang="en-US" sz="1800" b="1" dirty="0" smtClean="0">
                <a:solidFill>
                  <a:schemeClr val="tx2"/>
                </a:solidFill>
              </a:rPr>
              <a:t>keyword search </a:t>
            </a:r>
            <a:r>
              <a:rPr lang="en-US" sz="1800" dirty="0" smtClean="0">
                <a:solidFill>
                  <a:schemeClr val="tx2"/>
                </a:solidFill>
              </a:rPr>
              <a:t>comes in handy. 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1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Searching for phrases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double quotation marks in most databases</a:t>
            </a:r>
          </a:p>
          <a:p>
            <a:pPr lvl="1" eaLnBrk="1" hangingPunct="1"/>
            <a:r>
              <a:rPr lang="en-US" smtClean="0"/>
              <a:t>“under the influence”</a:t>
            </a:r>
          </a:p>
          <a:p>
            <a:pPr lvl="1" eaLnBrk="1" hangingPunct="1"/>
            <a:r>
              <a:rPr lang="en-US" smtClean="0"/>
              <a:t>“stem cell”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Search Technique: Wildcard/truncation symbols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a character used in </a:t>
            </a:r>
            <a:r>
              <a:rPr lang="en-US" sz="2000" b="1" dirty="0" smtClean="0"/>
              <a:t>keyword searching, </a:t>
            </a:r>
            <a:r>
              <a:rPr lang="en-US" sz="2000" dirty="0" smtClean="0"/>
              <a:t>assume the value of any alphanumeric character, permit more options such as alternative spellings, to be achieved quickly</a:t>
            </a:r>
          </a:p>
          <a:p>
            <a:pPr eaLnBrk="1" hangingPunct="1"/>
            <a:r>
              <a:rPr lang="en-US" sz="2000" dirty="0" smtClean="0"/>
              <a:t>Check the </a:t>
            </a:r>
            <a:r>
              <a:rPr lang="en-US" sz="2400" i="1" dirty="0" smtClean="0"/>
              <a:t>help</a:t>
            </a:r>
            <a:r>
              <a:rPr lang="en-US" sz="2000" dirty="0" smtClean="0"/>
              <a:t> screens of individual </a:t>
            </a:r>
            <a:r>
              <a:rPr lang="en-US" sz="2000" dirty="0" smtClean="0"/>
              <a:t>databases </a:t>
            </a:r>
            <a:r>
              <a:rPr lang="en-US" sz="2000" dirty="0" smtClean="0"/>
              <a:t>to discover exactly what wildcard symbols to use in each database</a:t>
            </a:r>
          </a:p>
          <a:p>
            <a:pPr eaLnBrk="1" hangingPunct="1"/>
            <a:r>
              <a:rPr lang="en-US" sz="2000" dirty="0" smtClean="0"/>
              <a:t>Examples: </a:t>
            </a:r>
          </a:p>
          <a:p>
            <a:pPr lvl="1" eaLnBrk="1" hangingPunct="1"/>
            <a:r>
              <a:rPr lang="en-US" sz="1800" dirty="0" err="1" smtClean="0"/>
              <a:t>wom</a:t>
            </a:r>
            <a:r>
              <a:rPr lang="en-US" sz="1800" dirty="0" err="1" smtClean="0">
                <a:solidFill>
                  <a:srgbClr val="FF0000"/>
                </a:solidFill>
              </a:rPr>
              <a:t>?</a:t>
            </a:r>
            <a:r>
              <a:rPr lang="en-US" sz="1800" dirty="0" err="1" smtClean="0"/>
              <a:t>n</a:t>
            </a:r>
            <a:r>
              <a:rPr lang="en-US" sz="1800" dirty="0" smtClean="0"/>
              <a:t>: </a:t>
            </a:r>
          </a:p>
          <a:p>
            <a:pPr lvl="2" eaLnBrk="1" hangingPunct="1"/>
            <a:r>
              <a:rPr lang="en-US" sz="1800" dirty="0" smtClean="0"/>
              <a:t>woman, women, </a:t>
            </a:r>
            <a:r>
              <a:rPr lang="en-US" sz="1800" dirty="0" err="1" smtClean="0"/>
              <a:t>womyn</a:t>
            </a:r>
            <a:endParaRPr lang="en-US" sz="1800" dirty="0" smtClean="0"/>
          </a:p>
          <a:p>
            <a:pPr lvl="1" eaLnBrk="1" hangingPunct="1"/>
            <a:r>
              <a:rPr lang="en-US" sz="1800" dirty="0" err="1" smtClean="0"/>
              <a:t>educat</a:t>
            </a:r>
            <a:r>
              <a:rPr lang="en-US" sz="1800" dirty="0" smtClean="0">
                <a:solidFill>
                  <a:srgbClr val="FF0000"/>
                </a:solidFill>
              </a:rPr>
              <a:t>*</a:t>
            </a:r>
          </a:p>
          <a:p>
            <a:pPr lvl="2" eaLnBrk="1" hangingPunct="1"/>
            <a:r>
              <a:rPr lang="en-US" sz="1800" dirty="0" smtClean="0"/>
              <a:t>educate, educated, educating, educator, education, educational</a:t>
            </a:r>
          </a:p>
          <a:p>
            <a:pPr lvl="1" eaLnBrk="1" hangingPunct="1"/>
            <a:r>
              <a:rPr lang="en-US" sz="1800" dirty="0" err="1" smtClean="0"/>
              <a:t>Behavio</a:t>
            </a:r>
            <a:r>
              <a:rPr lang="en-US" sz="1800" dirty="0" err="1" smtClean="0">
                <a:solidFill>
                  <a:srgbClr val="FF0000"/>
                </a:solidFill>
              </a:rPr>
              <a:t>$</a:t>
            </a:r>
            <a:r>
              <a:rPr lang="en-US" sz="1800" dirty="0" err="1" smtClean="0"/>
              <a:t>r</a:t>
            </a:r>
            <a:r>
              <a:rPr lang="en-US" sz="1800" dirty="0" smtClean="0"/>
              <a:t> (British and American spellings)</a:t>
            </a:r>
          </a:p>
          <a:p>
            <a:pPr lvl="2" eaLnBrk="1" hangingPunct="1"/>
            <a:r>
              <a:rPr lang="en-US" sz="1800" dirty="0" smtClean="0"/>
              <a:t>Behavior, </a:t>
            </a:r>
            <a:r>
              <a:rPr lang="en-US" sz="1800" dirty="0" err="1" smtClean="0"/>
              <a:t>behaviour</a:t>
            </a:r>
            <a:endParaRPr lang="en-US" sz="1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Proximity searching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close search terms are to each other within a document </a:t>
            </a:r>
          </a:p>
          <a:p>
            <a:pPr eaLnBrk="1" hangingPunct="1"/>
            <a:r>
              <a:rPr lang="en-US" b="1" dirty="0" smtClean="0"/>
              <a:t>NEAR </a:t>
            </a:r>
            <a:r>
              <a:rPr lang="en-US" dirty="0" smtClean="0"/>
              <a:t>or</a:t>
            </a:r>
            <a:r>
              <a:rPr lang="en-US" b="1" dirty="0" smtClean="0"/>
              <a:t> N</a:t>
            </a:r>
          </a:p>
          <a:p>
            <a:pPr eaLnBrk="1" hangingPunct="1"/>
            <a:r>
              <a:rPr lang="en-US" dirty="0" smtClean="0"/>
              <a:t>searches for terms next to each other in either order</a:t>
            </a:r>
          </a:p>
          <a:p>
            <a:pPr eaLnBrk="1" hangingPunct="1"/>
            <a:r>
              <a:rPr lang="en-US" dirty="0" smtClean="0"/>
              <a:t>e.g. </a:t>
            </a:r>
            <a:r>
              <a:rPr lang="en-US" dirty="0" smtClean="0"/>
              <a:t>democrats </a:t>
            </a:r>
            <a:r>
              <a:rPr lang="en-US" dirty="0" smtClean="0"/>
              <a:t>NEAR spending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Proximity searching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close search terms are to each other within a document</a:t>
            </a:r>
          </a:p>
          <a:p>
            <a:pPr eaLnBrk="1" hangingPunct="1"/>
            <a:r>
              <a:rPr lang="en-US" b="1" dirty="0" smtClean="0"/>
              <a:t>WITHIN</a:t>
            </a:r>
            <a:r>
              <a:rPr lang="en-US" dirty="0" smtClean="0"/>
              <a:t> or </a:t>
            </a:r>
            <a:r>
              <a:rPr lang="en-US" b="1" dirty="0" smtClean="0"/>
              <a:t>W</a:t>
            </a:r>
          </a:p>
          <a:p>
            <a:pPr eaLnBrk="1" hangingPunct="1"/>
            <a:r>
              <a:rPr lang="en-US" dirty="0" smtClean="0"/>
              <a:t>e</a:t>
            </a:r>
            <a:r>
              <a:rPr lang="en-US" dirty="0" smtClean="0"/>
              <a:t>.g. money </a:t>
            </a:r>
            <a:r>
              <a:rPr lang="en-US" dirty="0" smtClean="0"/>
              <a:t>W</a:t>
            </a:r>
            <a:r>
              <a:rPr lang="en-US" dirty="0" smtClean="0"/>
              <a:t>/10 </a:t>
            </a:r>
            <a:r>
              <a:rPr lang="en-US" dirty="0" smtClean="0"/>
              <a:t>divorce</a:t>
            </a:r>
          </a:p>
          <a:p>
            <a:pPr lvl="1" eaLnBrk="1" hangingPunct="1"/>
            <a:r>
              <a:rPr lang="en-US" dirty="0" smtClean="0"/>
              <a:t>Finds documents in which “money” and “divorce” are within 10 words of each other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Proximity searching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BEFORE</a:t>
            </a:r>
            <a:r>
              <a:rPr lang="en-US" dirty="0" smtClean="0"/>
              <a:t> and </a:t>
            </a:r>
            <a:r>
              <a:rPr lang="en-US" b="1" dirty="0" smtClean="0"/>
              <a:t>AFTER</a:t>
            </a:r>
            <a:r>
              <a:rPr lang="en-US" dirty="0" smtClean="0"/>
              <a:t> in some databases</a:t>
            </a:r>
          </a:p>
          <a:p>
            <a:pPr eaLnBrk="1" hangingPunct="1"/>
            <a:r>
              <a:rPr lang="en-US" dirty="0" smtClean="0"/>
              <a:t>Again, check </a:t>
            </a:r>
            <a:r>
              <a:rPr lang="en-US" b="1" i="1" dirty="0" smtClean="0"/>
              <a:t>help</a:t>
            </a:r>
            <a:r>
              <a:rPr lang="en-US" dirty="0" smtClean="0"/>
              <a:t> or </a:t>
            </a:r>
            <a:r>
              <a:rPr lang="en-US" b="1" i="1" dirty="0" smtClean="0"/>
              <a:t>tips</a:t>
            </a:r>
            <a:r>
              <a:rPr lang="en-US" b="1" dirty="0" smtClean="0"/>
              <a:t> </a:t>
            </a:r>
            <a:r>
              <a:rPr lang="en-US" dirty="0" smtClean="0"/>
              <a:t>screens in each database for specific proximity operators and how to use them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 Searching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Looks for search terms in particular parts of the citation record</a:t>
            </a:r>
          </a:p>
          <a:p>
            <a:pPr eaLnBrk="1" hangingPunct="1"/>
            <a:r>
              <a:rPr lang="en-US" b="1" smtClean="0"/>
              <a:t>Title</a:t>
            </a:r>
          </a:p>
          <a:p>
            <a:pPr eaLnBrk="1" hangingPunct="1"/>
            <a:r>
              <a:rPr lang="en-US" b="1" smtClean="0"/>
              <a:t>Author</a:t>
            </a:r>
          </a:p>
          <a:p>
            <a:pPr eaLnBrk="1" hangingPunct="1"/>
            <a:r>
              <a:rPr lang="en-US" b="1" smtClean="0"/>
              <a:t>Abstract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Subject/descriptor</a:t>
            </a:r>
          </a:p>
          <a:p>
            <a:pPr eaLnBrk="1" hangingPunct="1"/>
            <a:r>
              <a:rPr lang="en-US" smtClean="0"/>
              <a:t>Many more, depending on the database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Review: developing a search strategy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Divide your research question into </a:t>
            </a:r>
            <a:r>
              <a:rPr lang="en-US" sz="2400" b="1" dirty="0" smtClean="0"/>
              <a:t>key concepts</a:t>
            </a:r>
          </a:p>
          <a:p>
            <a:pPr eaLnBrk="1" hangingPunct="1"/>
            <a:r>
              <a:rPr lang="en-US" sz="2400" dirty="0" smtClean="0"/>
              <a:t>Identify </a:t>
            </a:r>
            <a:r>
              <a:rPr lang="en-US" sz="2400" b="1" dirty="0" smtClean="0"/>
              <a:t>synonyms</a:t>
            </a:r>
            <a:r>
              <a:rPr lang="en-US" sz="2400" dirty="0" smtClean="0"/>
              <a:t> or </a:t>
            </a:r>
            <a:r>
              <a:rPr lang="en-US" sz="2400" b="1" dirty="0" smtClean="0"/>
              <a:t>related terms </a:t>
            </a:r>
            <a:r>
              <a:rPr lang="en-US" sz="2400" dirty="0" smtClean="0"/>
              <a:t>for </a:t>
            </a:r>
            <a:r>
              <a:rPr lang="en-US" sz="2400" i="1" dirty="0" smtClean="0"/>
              <a:t>each concept</a:t>
            </a:r>
          </a:p>
          <a:p>
            <a:pPr eaLnBrk="1" hangingPunct="1"/>
            <a:r>
              <a:rPr lang="en-US" sz="2400" dirty="0" smtClean="0"/>
              <a:t>Combine terms using </a:t>
            </a:r>
            <a:r>
              <a:rPr lang="en-US" sz="2400" b="1" dirty="0" smtClean="0"/>
              <a:t>Boolean logic </a:t>
            </a:r>
            <a:r>
              <a:rPr lang="en-US" sz="2400" dirty="0" smtClean="0"/>
              <a:t>(AND, OR, NOT) and </a:t>
            </a:r>
            <a:r>
              <a:rPr lang="en-US" sz="2400" b="1" dirty="0" smtClean="0"/>
              <a:t>nested </a:t>
            </a:r>
            <a:r>
              <a:rPr lang="en-US" sz="2400" b="1" dirty="0" smtClean="0"/>
              <a:t>searches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Conduct a </a:t>
            </a:r>
            <a:r>
              <a:rPr lang="en-US" sz="2400" b="1" dirty="0" smtClean="0"/>
              <a:t>keyword s</a:t>
            </a:r>
            <a:r>
              <a:rPr lang="en-US" sz="2400" b="1" dirty="0" smtClean="0"/>
              <a:t>earch</a:t>
            </a:r>
            <a:r>
              <a:rPr lang="en-US" sz="2400" dirty="0" smtClean="0"/>
              <a:t> in a database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Consider </a:t>
            </a:r>
            <a:r>
              <a:rPr lang="en-US" sz="2400" b="1" dirty="0" smtClean="0"/>
              <a:t>field </a:t>
            </a:r>
            <a:r>
              <a:rPr lang="en-US" sz="2400" b="1" dirty="0" smtClean="0"/>
              <a:t>searching </a:t>
            </a:r>
            <a:r>
              <a:rPr lang="en-US" sz="2400" dirty="0" smtClean="0"/>
              <a:t>(such as subject search), </a:t>
            </a:r>
            <a:r>
              <a:rPr lang="en-US" sz="2400" b="1" dirty="0" smtClean="0"/>
              <a:t>wildcard</a:t>
            </a:r>
            <a:r>
              <a:rPr lang="en-US" sz="2400" dirty="0" smtClean="0"/>
              <a:t>/</a:t>
            </a:r>
            <a:r>
              <a:rPr lang="en-US" sz="2400" b="1" dirty="0" smtClean="0"/>
              <a:t>truncation</a:t>
            </a:r>
            <a:r>
              <a:rPr lang="en-US" sz="2400" dirty="0" smtClean="0"/>
              <a:t>, and </a:t>
            </a:r>
            <a:r>
              <a:rPr lang="en-US" sz="2400" b="1" dirty="0" smtClean="0"/>
              <a:t>proximity </a:t>
            </a:r>
            <a:r>
              <a:rPr lang="en-US" sz="2400" b="1" dirty="0" smtClean="0"/>
              <a:t>searches</a:t>
            </a:r>
            <a:r>
              <a:rPr lang="en-US" sz="2400" b="1" dirty="0" smtClean="0"/>
              <a:t> </a:t>
            </a:r>
            <a:r>
              <a:rPr lang="en-US" sz="2400" dirty="0" smtClean="0"/>
              <a:t>if … provides these features</a:t>
            </a:r>
          </a:p>
        </p:txBody>
      </p:sp>
      <p:pic>
        <p:nvPicPr>
          <p:cNvPr id="41988" name="Picture 2" descr="C:\Users\caod.COUGARS\AppData\Local\Microsoft\Windows\Temporary Internet Files\Content.IE5\EGDRPVS5\MCj007871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14478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</a:t>
            </a:r>
            <a:r>
              <a:rPr lang="en-US" b="1" smtClean="0"/>
              <a:t>ow</a:t>
            </a:r>
            <a:r>
              <a:rPr lang="en-US" smtClean="0"/>
              <a:t> to ask (tips)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>
                <a:latin typeface="Comic Sans MS" pitchFamily="66" charset="0"/>
              </a:rPr>
              <a:t>Be flexible </a:t>
            </a:r>
            <a:r>
              <a:rPr lang="en-US" sz="2000" dirty="0" smtClean="0">
                <a:latin typeface="Comic Sans MS" pitchFamily="66" charset="0"/>
              </a:rPr>
              <a:t>in planning your search strategy. Understand that language (search statement) matters.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A </a:t>
            </a:r>
            <a:r>
              <a:rPr lang="en-US" sz="2000" b="1" dirty="0" smtClean="0">
                <a:latin typeface="Comic Sans MS" pitchFamily="66" charset="0"/>
              </a:rPr>
              <a:t>keyword search </a:t>
            </a:r>
            <a:r>
              <a:rPr lang="en-US" sz="2000" dirty="0" smtClean="0">
                <a:latin typeface="Comic Sans MS" pitchFamily="66" charset="0"/>
              </a:rPr>
              <a:t>is always a good way to </a:t>
            </a:r>
            <a:r>
              <a:rPr lang="en-US" sz="2000" i="1" dirty="0" smtClean="0">
                <a:latin typeface="Comic Sans MS" pitchFamily="66" charset="0"/>
              </a:rPr>
              <a:t>start</a:t>
            </a:r>
            <a:r>
              <a:rPr lang="en-US" sz="2000" dirty="0" smtClean="0">
                <a:latin typeface="Comic Sans MS" pitchFamily="66" charset="0"/>
              </a:rPr>
              <a:t> looking for information.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If you know or discover the </a:t>
            </a:r>
            <a:r>
              <a:rPr lang="en-US" sz="2000" b="1" dirty="0" smtClean="0">
                <a:latin typeface="Comic Sans MS" pitchFamily="66" charset="0"/>
              </a:rPr>
              <a:t>subject </a:t>
            </a:r>
            <a:r>
              <a:rPr lang="en-US" sz="2000" b="1" dirty="0" smtClean="0">
                <a:latin typeface="Comic Sans MS" pitchFamily="66" charset="0"/>
              </a:rPr>
              <a:t>heading(s)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latin typeface="Comic Sans MS" pitchFamily="66" charset="0"/>
              </a:rPr>
              <a:t>use it. It will yield more </a:t>
            </a:r>
            <a:r>
              <a:rPr lang="en-US" sz="2000" i="1" dirty="0" smtClean="0">
                <a:latin typeface="Comic Sans MS" pitchFamily="66" charset="0"/>
              </a:rPr>
              <a:t>precise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results (fewer false results). </a:t>
            </a:r>
            <a:endParaRPr lang="en-US" sz="2000" dirty="0" smtClean="0">
              <a:latin typeface="Comic Sans MS" pitchFamily="66" charset="0"/>
            </a:endParaRPr>
          </a:p>
        </p:txBody>
      </p:sp>
      <p:pic>
        <p:nvPicPr>
          <p:cNvPr id="43012" name="Picture 3" descr="C:\Users\caod.COUGARS\AppData\Local\Microsoft\Windows\Temporary Internet Files\Content.IE5\I77CZWOE\MCj007862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343400"/>
            <a:ext cx="496888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C:\Users\caod.COUGARS\AppData\Local\Microsoft\Windows\Temporary Internet Files\Content.IE5\YR5IM7EO\MCj007879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800600"/>
            <a:ext cx="120015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think databases as </a:t>
            </a:r>
            <a:r>
              <a:rPr lang="en-US" b="1" dirty="0" smtClean="0"/>
              <a:t>containers of info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a library has many </a:t>
            </a:r>
            <a:r>
              <a:rPr lang="en-US" dirty="0" smtClean="0"/>
              <a:t>containers/databases </a:t>
            </a:r>
            <a:r>
              <a:rPr lang="en-US" dirty="0" smtClean="0"/>
              <a:t>of information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Library</a:t>
            </a:r>
            <a:r>
              <a:rPr lang="en-US" b="1" dirty="0" smtClean="0"/>
              <a:t> </a:t>
            </a:r>
            <a:r>
              <a:rPr lang="en-US" dirty="0" smtClean="0"/>
              <a:t>Catalogs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recap</a:t>
            </a:r>
          </a:p>
          <a:p>
            <a:pPr lvl="1" eaLnBrk="1" hangingPunct="1"/>
            <a:r>
              <a:rPr lang="en-US" dirty="0" smtClean="0"/>
              <a:t>library catalogs list items owned by individual libraries</a:t>
            </a:r>
          </a:p>
          <a:p>
            <a:pPr lvl="1" eaLnBrk="1" hangingPunct="1"/>
            <a:r>
              <a:rPr lang="en-US" dirty="0" smtClean="0"/>
              <a:t>search … whether the library owns a particular item such as a </a:t>
            </a:r>
            <a:r>
              <a:rPr lang="en-US" i="1" dirty="0" smtClean="0"/>
              <a:t>book</a:t>
            </a:r>
            <a:r>
              <a:rPr lang="en-US" dirty="0" smtClean="0"/>
              <a:t> or </a:t>
            </a:r>
            <a:r>
              <a:rPr lang="en-US" i="1" dirty="0" smtClean="0"/>
              <a:t>journal</a:t>
            </a:r>
          </a:p>
          <a:p>
            <a:pPr lvl="1" eaLnBrk="1" hangingPunct="1"/>
            <a:r>
              <a:rPr lang="en-US" dirty="0" smtClean="0"/>
              <a:t>search … find </a:t>
            </a:r>
            <a:r>
              <a:rPr lang="en-US" i="1" dirty="0" smtClean="0"/>
              <a:t>books, maps, magazines, videos, </a:t>
            </a:r>
            <a:r>
              <a:rPr lang="en-US" dirty="0" smtClean="0"/>
              <a:t>and </a:t>
            </a:r>
            <a:r>
              <a:rPr lang="en-US" i="1" dirty="0" smtClean="0"/>
              <a:t>other items</a:t>
            </a:r>
            <a:r>
              <a:rPr lang="en-US" dirty="0" smtClean="0"/>
              <a:t> in the CofC Libraries</a:t>
            </a:r>
          </a:p>
          <a:p>
            <a:pPr lvl="1" eaLnBrk="1" hangingPunct="1"/>
            <a:r>
              <a:rPr lang="en-US" b="1" dirty="0" smtClean="0">
                <a:solidFill>
                  <a:srgbClr val="FF3300"/>
                </a:solidFill>
              </a:rPr>
              <a:t>be aware!</a:t>
            </a:r>
            <a:r>
              <a:rPr lang="en-US" b="1" dirty="0" smtClean="0"/>
              <a:t> library catalogs do not list individual </a:t>
            </a:r>
            <a:r>
              <a:rPr lang="en-US" b="1" dirty="0" smtClean="0"/>
              <a:t>articles (from periodicals)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Periodical</a:t>
            </a:r>
            <a:r>
              <a:rPr lang="en-US" b="1" dirty="0" smtClean="0"/>
              <a:t> </a:t>
            </a:r>
            <a:r>
              <a:rPr lang="en-US" dirty="0" smtClean="0"/>
              <a:t>Indexes/Databases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Periodical Indexes/Databases</a:t>
            </a:r>
            <a:r>
              <a:rPr lang="en-US" dirty="0" smtClean="0"/>
              <a:t> (</a:t>
            </a:r>
            <a:r>
              <a:rPr lang="en-US" b="1" dirty="0" smtClean="0"/>
              <a:t>subscription databases, article databases</a:t>
            </a:r>
            <a:r>
              <a:rPr lang="en-US" dirty="0" smtClean="0"/>
              <a:t>) list individual articles found in journals and magazines</a:t>
            </a:r>
          </a:p>
          <a:p>
            <a:pPr eaLnBrk="1" hangingPunct="1"/>
            <a:r>
              <a:rPr lang="en-US" dirty="0" smtClean="0"/>
              <a:t>search a library </a:t>
            </a:r>
            <a:r>
              <a:rPr lang="en-US" b="1" dirty="0" smtClean="0"/>
              <a:t>subscription database </a:t>
            </a:r>
            <a:r>
              <a:rPr lang="en-US" dirty="0" smtClean="0"/>
              <a:t>to find articles on a topic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Strategy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recap: determine info need </a:t>
            </a:r>
            <a:r>
              <a:rPr lang="en-US" dirty="0" smtClean="0">
                <a:sym typeface="Wingdings" pitchFamily="2" charset="2"/>
              </a:rPr>
              <a:t> determine types of sources  choose the right access tool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plan a strategy </a:t>
            </a:r>
            <a:r>
              <a:rPr lang="en-US" dirty="0" smtClean="0">
                <a:sym typeface="Wingdings" pitchFamily="2" charset="2"/>
              </a:rPr>
              <a:t> conduct a search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recap: What is an </a:t>
            </a:r>
            <a:r>
              <a:rPr lang="en-US" b="1" dirty="0" smtClean="0">
                <a:sym typeface="Wingdings" pitchFamily="2" charset="2"/>
              </a:rPr>
              <a:t>access tool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An access tool is simply a print or computerized “finding aid” that leads you to various kinds of information.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Examples?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	library online catalogs (OPACs),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	periodical indexes/databases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Strategy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e.g. support the thesis statement: </a:t>
            </a:r>
            <a:r>
              <a:rPr lang="en-US" i="1" smtClean="0"/>
              <a:t>The proliferation of fast food has led to the national problem of obesity.</a:t>
            </a:r>
            <a:endParaRPr lang="en-US" b="1" i="1" smtClean="0"/>
          </a:p>
          <a:p>
            <a:pPr eaLnBrk="1" hangingPunct="1"/>
            <a:r>
              <a:rPr lang="en-US" smtClean="0"/>
              <a:t>type it in the search box, right? 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WRONG!!!!! 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irrelevant words</a:t>
            </a:r>
            <a:r>
              <a:rPr lang="en-US" smtClean="0"/>
              <a:t> in the search statement. </a:t>
            </a:r>
            <a:endParaRPr lang="en-US" b="1" i="1" smtClean="0"/>
          </a:p>
        </p:txBody>
      </p:sp>
      <p:pic>
        <p:nvPicPr>
          <p:cNvPr id="13316" name="Picture 2" descr="C:\Users\caod.COUGARS\AppData\Local\Microsoft\Windows\Temporary Internet Files\Content.IE5\YHT0G1K3\MCj007871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724400"/>
            <a:ext cx="1676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Strategy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Recap: what is a search strategy? 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 </a:t>
            </a:r>
            <a:r>
              <a:rPr lang="en-US" b="1" dirty="0" smtClean="0">
                <a:ea typeface="+mn-ea"/>
                <a:cs typeface="+mn-cs"/>
              </a:rPr>
              <a:t>search strategy </a:t>
            </a:r>
            <a:r>
              <a:rPr lang="en-US" dirty="0" smtClean="0">
                <a:ea typeface="+mn-ea"/>
                <a:cs typeface="+mn-cs"/>
              </a:rPr>
              <a:t>is a specific plan for how you’ll conduct an efficient and effective search so that you uncover the most relevant information that a particular access tool can provide on your topic.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 smtClean="0"/>
              <a:t>Simply, </a:t>
            </a:r>
            <a:r>
              <a:rPr lang="en-US" b="1" dirty="0" smtClean="0"/>
              <a:t>How</a:t>
            </a:r>
            <a:r>
              <a:rPr lang="en-US" dirty="0" smtClean="0"/>
              <a:t> you ask</a:t>
            </a:r>
          </a:p>
        </p:txBody>
      </p:sp>
      <p:pic>
        <p:nvPicPr>
          <p:cNvPr id="12292" name="Picture 7" descr="C:\Users\caod.COUGARS\AppData\Local\Microsoft\Windows\Temporary Internet Files\Content.IE5\YR5IM7EO\MCj00787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343400"/>
            <a:ext cx="1524000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</Template>
  <TotalTime>570</TotalTime>
  <Words>1217</Words>
  <Application>Microsoft Office PowerPoint</Application>
  <PresentationFormat>On-screen Show (4:3)</PresentationFormat>
  <Paragraphs>237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01159440</vt:lpstr>
      <vt:lpstr>Edge</vt:lpstr>
      <vt:lpstr>Databases: search strategy,   search techniques (I)</vt:lpstr>
      <vt:lpstr>In this class, </vt:lpstr>
      <vt:lpstr>Databases</vt:lpstr>
      <vt:lpstr>Databases</vt:lpstr>
      <vt:lpstr>Library Catalogs</vt:lpstr>
      <vt:lpstr>Periodical Indexes/Databases </vt:lpstr>
      <vt:lpstr>Search Strategy </vt:lpstr>
      <vt:lpstr>Search Strategy </vt:lpstr>
      <vt:lpstr>Search Strategy </vt:lpstr>
      <vt:lpstr>Search Strategy: Key Concepts</vt:lpstr>
      <vt:lpstr>Search Strategy: Synonyms</vt:lpstr>
      <vt:lpstr>Search Technique: Boolean searching</vt:lpstr>
      <vt:lpstr>Boolean searching -- AND</vt:lpstr>
      <vt:lpstr>Boolean searching -- AND</vt:lpstr>
      <vt:lpstr>Boolean searching -- OR</vt:lpstr>
      <vt:lpstr>Boolean searching -- OR</vt:lpstr>
      <vt:lpstr>Boolean searching -- NOT</vt:lpstr>
      <vt:lpstr>Boolean searching -- NOT</vt:lpstr>
      <vt:lpstr>Boolean searching: search order</vt:lpstr>
      <vt:lpstr>Boolean searching: search order</vt:lpstr>
      <vt:lpstr>Boolean searching</vt:lpstr>
      <vt:lpstr>Nested searching</vt:lpstr>
      <vt:lpstr>Nested searching (more complicated)</vt:lpstr>
      <vt:lpstr>Nested searching</vt:lpstr>
      <vt:lpstr>Using thesauri (subject search)</vt:lpstr>
      <vt:lpstr>Using thesauri (DB: PsycINFO)</vt:lpstr>
      <vt:lpstr>Using thesauri (screenshot 2)</vt:lpstr>
      <vt:lpstr>Slide 28</vt:lpstr>
      <vt:lpstr>Keyword Search vs. Subject Search </vt:lpstr>
      <vt:lpstr>Keyword Search vs. Subject Search</vt:lpstr>
      <vt:lpstr>Searching for phrases</vt:lpstr>
      <vt:lpstr>Search Technique: Wildcard/truncation symbols</vt:lpstr>
      <vt:lpstr>Proximity searching</vt:lpstr>
      <vt:lpstr>Proximity searching</vt:lpstr>
      <vt:lpstr>Proximity searching</vt:lpstr>
      <vt:lpstr>Field Searching</vt:lpstr>
      <vt:lpstr>Review: developing a search strategy</vt:lpstr>
      <vt:lpstr>How to ask (tips)</vt:lpstr>
    </vt:vector>
  </TitlesOfParts>
  <Company>Univ. of S.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Cao, Dongmei</dc:creator>
  <cp:lastModifiedBy>Dongmei Cao</cp:lastModifiedBy>
  <cp:revision>60</cp:revision>
  <cp:lastPrinted>1601-01-01T00:00:00Z</cp:lastPrinted>
  <dcterms:created xsi:type="dcterms:W3CDTF">2008-01-28T04:18:39Z</dcterms:created>
  <dcterms:modified xsi:type="dcterms:W3CDTF">2009-11-04T18:26:56Z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TC010902921033</vt:lpwstr>
  </property>
</Properties>
</file>